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0"/>
  </p:handoutMasterIdLst>
  <p:sldIdLst>
    <p:sldId id="256" r:id="rId2"/>
    <p:sldId id="257" r:id="rId3"/>
    <p:sldId id="258" r:id="rId4"/>
    <p:sldId id="277" r:id="rId5"/>
    <p:sldId id="261" r:id="rId6"/>
    <p:sldId id="278" r:id="rId7"/>
    <p:sldId id="284" r:id="rId8"/>
    <p:sldId id="269" r:id="rId9"/>
    <p:sldId id="270" r:id="rId10"/>
    <p:sldId id="271" r:id="rId11"/>
    <p:sldId id="272" r:id="rId12"/>
    <p:sldId id="274" r:id="rId13"/>
    <p:sldId id="276" r:id="rId14"/>
    <p:sldId id="280" r:id="rId15"/>
    <p:sldId id="281" r:id="rId16"/>
    <p:sldId id="282" r:id="rId17"/>
    <p:sldId id="279" r:id="rId18"/>
    <p:sldId id="268"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p:cViewPr varScale="1">
        <p:scale>
          <a:sx n="80" d="100"/>
          <a:sy n="80" d="100"/>
        </p:scale>
        <p:origin x="58" y="2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5236C17-5AEC-4093-BA18-9A51C6BE19E5}" type="datetimeFigureOut">
              <a:rPr lang="en-GB" smtClean="0"/>
              <a:t>07/05/2025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0A0F7243-8D19-4F51-B9D4-7599BCEA1476}" type="slidenum">
              <a:rPr lang="en-GB" smtClean="0"/>
              <a:t>‹#›</a:t>
            </a:fld>
            <a:endParaRPr lang="en-GB"/>
          </a:p>
        </p:txBody>
      </p:sp>
    </p:spTree>
    <p:extLst>
      <p:ext uri="{BB962C8B-B14F-4D97-AF65-F5344CB8AC3E}">
        <p14:creationId xmlns:p14="http://schemas.microsoft.com/office/powerpoint/2010/main" val="286289790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34339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419843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8151C36-0471-4BBF-976D-FB6BF6C7F886}"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2368876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151C36-0471-4BBF-976D-FB6BF6C7F886}" type="datetimeFigureOut">
              <a:rPr lang="en-GB" smtClean="0"/>
              <a:t>07/05/2025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3629790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151C36-0471-4BBF-976D-FB6BF6C7F886}" type="datetimeFigureOut">
              <a:rPr lang="en-GB" smtClean="0"/>
              <a:t>07/05/2025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4139851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151C36-0471-4BBF-976D-FB6BF6C7F886}" type="datetimeFigureOut">
              <a:rPr lang="en-GB" smtClean="0"/>
              <a:t>07/05/2025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4140487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151C36-0471-4BBF-976D-FB6BF6C7F886}" type="datetimeFigureOut">
              <a:rPr lang="en-GB" smtClean="0"/>
              <a:t>07/05/2025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128301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151C36-0471-4BBF-976D-FB6BF6C7F886}" type="datetimeFigureOut">
              <a:rPr lang="en-GB" smtClean="0"/>
              <a:t>07/05/2025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377670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151C36-0471-4BBF-976D-FB6BF6C7F886}" type="datetimeFigureOut">
              <a:rPr lang="en-GB" smtClean="0"/>
              <a:t>07/05/2025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3799426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3742875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151C36-0471-4BBF-976D-FB6BF6C7F886}"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13DC98-D56D-4BEA-AD9B-D377D37FE7DB}" type="slidenum">
              <a:rPr lang="en-GB" smtClean="0"/>
              <a:t>‹#›</a:t>
            </a:fld>
            <a:endParaRPr lang="en-GB"/>
          </a:p>
        </p:txBody>
      </p:sp>
    </p:spTree>
    <p:extLst>
      <p:ext uri="{BB962C8B-B14F-4D97-AF65-F5344CB8AC3E}">
        <p14:creationId xmlns:p14="http://schemas.microsoft.com/office/powerpoint/2010/main" val="1045645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151C36-0471-4BBF-976D-FB6BF6C7F886}" type="datetimeFigureOut">
              <a:rPr lang="en-GB" smtClean="0"/>
              <a:t>07/05/2025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13DC98-D56D-4BEA-AD9B-D377D37FE7DB}" type="slidenum">
              <a:rPr lang="en-GB" smtClean="0"/>
              <a:t>‹#›</a:t>
            </a:fld>
            <a:endParaRPr lang="en-GB"/>
          </a:p>
        </p:txBody>
      </p:sp>
    </p:spTree>
    <p:extLst>
      <p:ext uri="{BB962C8B-B14F-4D97-AF65-F5344CB8AC3E}">
        <p14:creationId xmlns:p14="http://schemas.microsoft.com/office/powerpoint/2010/main" val="21511609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tmp"/></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home.oxfordowl.co.uk/at-school/education-glossary/grammar-literacy-glossary-d-i/#decodablebooks" TargetMode="External"/><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hyperlink" Target="https://home.oxfordowl.co.uk/at-school/education-glossary/grammar-literacy-glossary-a-c/#compound" TargetMode="External"/><Relationship Id="rId4" Type="http://schemas.openxmlformats.org/officeDocument/2006/relationships/hyperlink" Target="https://home.oxfordowl.co.uk/at-school/education-glossary/grammar-literacy-glossary-r-s/#suffix"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mediaplayer.pearsoncmg.com/assets/bcpafsp2" TargetMode="Externa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1464" y="303904"/>
            <a:ext cx="11007634" cy="5539978"/>
          </a:xfrm>
          <a:prstGeom prst="rect">
            <a:avLst/>
          </a:prstGeom>
        </p:spPr>
        <p:txBody>
          <a:bodyPr wrap="square">
            <a:spAutoFit/>
          </a:bodyPr>
          <a:lstStyle/>
          <a:p>
            <a:pPr algn="ctr"/>
            <a:r>
              <a:rPr lang="en-GB" sz="6000" u="sng" dirty="0">
                <a:latin typeface="SassoonPrimaryInfant" panose="00000400000000000000" pitchFamily="2" charset="0"/>
              </a:rPr>
              <a:t>Recap of Phonics </a:t>
            </a:r>
          </a:p>
          <a:p>
            <a:pPr>
              <a:lnSpc>
                <a:spcPct val="150000"/>
              </a:lnSpc>
            </a:pPr>
            <a:r>
              <a:rPr lang="en-GB" sz="2800" dirty="0">
                <a:latin typeface="SassoonPrimaryInfant" panose="00000400000000000000" pitchFamily="2" charset="0"/>
              </a:rPr>
              <a:t>Words are made up from small units of sound called </a:t>
            </a:r>
            <a:r>
              <a:rPr lang="en-GB" sz="2800" b="1" i="1" dirty="0">
                <a:latin typeface="SassoonPrimaryInfant" panose="00000400000000000000" pitchFamily="2" charset="0"/>
              </a:rPr>
              <a:t>phonemes</a:t>
            </a:r>
            <a:r>
              <a:rPr lang="en-GB" sz="2800" dirty="0">
                <a:latin typeface="SassoonPrimaryInfant" panose="00000400000000000000" pitchFamily="2" charset="0"/>
              </a:rPr>
              <a:t>. </a:t>
            </a:r>
          </a:p>
          <a:p>
            <a:pPr>
              <a:lnSpc>
                <a:spcPct val="150000"/>
              </a:lnSpc>
            </a:pPr>
            <a:r>
              <a:rPr lang="en-GB" sz="2800" dirty="0">
                <a:latin typeface="SassoonPrimaryInfant" panose="00000400000000000000" pitchFamily="2" charset="0"/>
              </a:rPr>
              <a:t>Learning these phonemes helps children to learn to read words and to spell words. </a:t>
            </a:r>
          </a:p>
          <a:p>
            <a:pPr>
              <a:lnSpc>
                <a:spcPct val="150000"/>
              </a:lnSpc>
            </a:pPr>
            <a:r>
              <a:rPr lang="en-GB" sz="2800" dirty="0">
                <a:latin typeface="SassoonPrimaryInfant" panose="00000400000000000000" pitchFamily="2" charset="0"/>
              </a:rPr>
              <a:t>In phonics lessons children are taught three main things:  </a:t>
            </a:r>
          </a:p>
          <a:p>
            <a:pPr algn="ctr">
              <a:lnSpc>
                <a:spcPct val="150000"/>
              </a:lnSpc>
            </a:pPr>
            <a:r>
              <a:rPr lang="en-GB" sz="2800" b="1" dirty="0">
                <a:latin typeface="SassoonPrimaryInfant" panose="00000400000000000000" pitchFamily="2" charset="0"/>
              </a:rPr>
              <a:t>GPCs</a:t>
            </a:r>
            <a:r>
              <a:rPr lang="en-GB" sz="2800" dirty="0">
                <a:latin typeface="SassoonPrimaryInfant" panose="00000400000000000000" pitchFamily="2" charset="0"/>
              </a:rPr>
              <a:t>  (Grapheme, phoneme correspondence) </a:t>
            </a:r>
          </a:p>
          <a:p>
            <a:pPr algn="ctr">
              <a:lnSpc>
                <a:spcPct val="150000"/>
              </a:lnSpc>
            </a:pPr>
            <a:r>
              <a:rPr lang="en-GB" sz="2800" dirty="0">
                <a:latin typeface="SassoonPrimaryInfant" panose="00000400000000000000" pitchFamily="2" charset="0"/>
              </a:rPr>
              <a:t>		</a:t>
            </a:r>
            <a:r>
              <a:rPr lang="en-GB" sz="2800" b="1" dirty="0">
                <a:latin typeface="SassoonPrimaryInfant" panose="00000400000000000000" pitchFamily="2" charset="0"/>
              </a:rPr>
              <a:t>Blending </a:t>
            </a:r>
          </a:p>
          <a:p>
            <a:pPr algn="ctr">
              <a:lnSpc>
                <a:spcPct val="150000"/>
              </a:lnSpc>
            </a:pPr>
            <a:r>
              <a:rPr lang="en-GB" sz="2800" dirty="0">
                <a:latin typeface="SassoonPrimaryInfant" panose="00000400000000000000" pitchFamily="2" charset="0"/>
              </a:rPr>
              <a:t>					</a:t>
            </a:r>
            <a:r>
              <a:rPr lang="en-GB" sz="2800" b="1" dirty="0">
                <a:latin typeface="SassoonPrimaryInfant" panose="00000400000000000000" pitchFamily="2" charset="0"/>
              </a:rPr>
              <a:t>Segmenting</a:t>
            </a:r>
          </a:p>
        </p:txBody>
      </p:sp>
      <p:pic>
        <p:nvPicPr>
          <p:cNvPr id="1026" name="Picture 2" descr="Thomas Jolyffe Primary School">
            <a:extLst>
              <a:ext uri="{FF2B5EF4-FFF2-40B4-BE49-F238E27FC236}">
                <a16:creationId xmlns:a16="http://schemas.microsoft.com/office/drawing/2014/main" id="{569743A6-F97A-486F-AEA3-C9D7C17413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6572" y="182526"/>
            <a:ext cx="1628775" cy="16287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6E2BC2F-CA99-4C8E-A2E2-C17AE359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464" y="4605360"/>
            <a:ext cx="2929106" cy="2088127"/>
          </a:xfrm>
          <a:prstGeom prst="rect">
            <a:avLst/>
          </a:prstGeom>
          <a:ln>
            <a:noFill/>
          </a:ln>
          <a:effectLst>
            <a:outerShdw blurRad="190500" algn="tl" rotWithShape="0">
              <a:srgbClr val="000000">
                <a:alpha val="70000"/>
              </a:srgbClr>
            </a:outerShdw>
          </a:effectLst>
        </p:spPr>
      </p:pic>
      <p:pic>
        <p:nvPicPr>
          <p:cNvPr id="2" name="Picture 1">
            <a:extLst>
              <a:ext uri="{FF2B5EF4-FFF2-40B4-BE49-F238E27FC236}">
                <a16:creationId xmlns:a16="http://schemas.microsoft.com/office/drawing/2014/main" id="{FE052940-F6E9-445E-8EE3-4D6553F0D79E}"/>
              </a:ext>
            </a:extLst>
          </p:cNvPr>
          <p:cNvPicPr>
            <a:picLocks noChangeAspect="1"/>
          </p:cNvPicPr>
          <p:nvPr/>
        </p:nvPicPr>
        <p:blipFill>
          <a:blip r:embed="rId4"/>
          <a:stretch>
            <a:fillRect/>
          </a:stretch>
        </p:blipFill>
        <p:spPr>
          <a:xfrm>
            <a:off x="106018" y="164513"/>
            <a:ext cx="2821736" cy="1132839"/>
          </a:xfrm>
          <a:prstGeom prst="rect">
            <a:avLst/>
          </a:prstGeom>
        </p:spPr>
      </p:pic>
      <p:pic>
        <p:nvPicPr>
          <p:cNvPr id="3" name="Picture 2">
            <a:extLst>
              <a:ext uri="{FF2B5EF4-FFF2-40B4-BE49-F238E27FC236}">
                <a16:creationId xmlns:a16="http://schemas.microsoft.com/office/drawing/2014/main" id="{75447092-8C4E-4819-90C9-F1745DC76FFC}"/>
              </a:ext>
            </a:extLst>
          </p:cNvPr>
          <p:cNvPicPr>
            <a:picLocks noChangeAspect="1"/>
          </p:cNvPicPr>
          <p:nvPr/>
        </p:nvPicPr>
        <p:blipFill>
          <a:blip r:embed="rId5"/>
          <a:stretch>
            <a:fillRect/>
          </a:stretch>
        </p:blipFill>
        <p:spPr>
          <a:xfrm>
            <a:off x="9779384" y="5843882"/>
            <a:ext cx="2343150" cy="1009650"/>
          </a:xfrm>
          <a:prstGeom prst="rect">
            <a:avLst/>
          </a:prstGeom>
          <a:ln>
            <a:noFill/>
          </a:ln>
          <a:effectLst>
            <a:outerShdw blurRad="190500" algn="tl" rotWithShape="0">
              <a:srgbClr val="000000">
                <a:alpha val="70000"/>
              </a:srgbClr>
            </a:outerShdw>
          </a:effectLst>
        </p:spPr>
      </p:pic>
      <p:pic>
        <p:nvPicPr>
          <p:cNvPr id="5" name="Picture 4">
            <a:extLst>
              <a:ext uri="{FF2B5EF4-FFF2-40B4-BE49-F238E27FC236}">
                <a16:creationId xmlns:a16="http://schemas.microsoft.com/office/drawing/2014/main" id="{AED2D34A-5722-432B-BAD1-5EC6EBF96938}"/>
              </a:ext>
            </a:extLst>
          </p:cNvPr>
          <p:cNvPicPr>
            <a:picLocks noChangeAspect="1"/>
          </p:cNvPicPr>
          <p:nvPr/>
        </p:nvPicPr>
        <p:blipFill>
          <a:blip r:embed="rId6"/>
          <a:stretch>
            <a:fillRect/>
          </a:stretch>
        </p:blipFill>
        <p:spPr>
          <a:xfrm>
            <a:off x="9052078" y="2782304"/>
            <a:ext cx="2923378" cy="2088127"/>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9FCD8834-307D-49C6-904A-80ED0C4BAC17}"/>
              </a:ext>
            </a:extLst>
          </p:cNvPr>
          <p:cNvPicPr>
            <a:picLocks noChangeAspect="1"/>
          </p:cNvPicPr>
          <p:nvPr/>
        </p:nvPicPr>
        <p:blipFill>
          <a:blip r:embed="rId7"/>
          <a:stretch>
            <a:fillRect/>
          </a:stretch>
        </p:blipFill>
        <p:spPr>
          <a:xfrm>
            <a:off x="4079119" y="4572849"/>
            <a:ext cx="1394027" cy="212201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9460414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6748" y="461964"/>
            <a:ext cx="10602685" cy="6101542"/>
          </a:xfrm>
          <a:prstGeom prst="rect">
            <a:avLst/>
          </a:prstGeom>
        </p:spPr>
        <p:txBody>
          <a:bodyPr wrap="square">
            <a:spAutoFit/>
          </a:bodyPr>
          <a:lstStyle/>
          <a:p>
            <a:pPr algn="ctr"/>
            <a:r>
              <a:rPr lang="en-GB" sz="5000" u="sng" dirty="0">
                <a:latin typeface="SassoonPrimaryInfant" panose="00000400000000000000" pitchFamily="2" charset="0"/>
              </a:rPr>
              <a:t>GPC</a:t>
            </a:r>
            <a:r>
              <a:rPr lang="en-GB" sz="5000" dirty="0">
                <a:latin typeface="SassoonPrimaryInfant" panose="00000400000000000000" pitchFamily="2" charset="0"/>
              </a:rPr>
              <a:t> </a:t>
            </a:r>
          </a:p>
          <a:p>
            <a:pPr algn="ctr"/>
            <a:r>
              <a:rPr lang="en-GB" sz="5000" dirty="0">
                <a:latin typeface="SassoonPrimaryInfant" panose="00000400000000000000" pitchFamily="2" charset="0"/>
              </a:rPr>
              <a:t> </a:t>
            </a:r>
            <a:r>
              <a:rPr lang="en-GB" sz="5000" i="1" dirty="0">
                <a:latin typeface="SassoonPrimaryInfant" panose="00000400000000000000" pitchFamily="2" charset="0"/>
              </a:rPr>
              <a:t>Grapheme phoneme correspondences </a:t>
            </a:r>
            <a:endParaRPr lang="en-GB" sz="2800" dirty="0">
              <a:latin typeface="SassoonPrimaryInfant" panose="00000400000000000000" pitchFamily="2" charset="0"/>
            </a:endParaRPr>
          </a:p>
          <a:p>
            <a:pPr>
              <a:lnSpc>
                <a:spcPct val="150000"/>
              </a:lnSpc>
            </a:pPr>
            <a:r>
              <a:rPr lang="en-GB" sz="2800" dirty="0">
                <a:latin typeface="SassoonPrimaryInfant" panose="00000400000000000000" pitchFamily="2" charset="0"/>
              </a:rPr>
              <a:t>This stands for grapheme phoneme correspondences. This simply means that they are taught all the phonemes  (sounds) in the English language and ways of writing them down. These sounds are taught in a particular order. The first sounds to be taught are </a:t>
            </a:r>
            <a:r>
              <a:rPr lang="en-GB" sz="2800" dirty="0">
                <a:solidFill>
                  <a:srgbClr val="FF0000"/>
                </a:solidFill>
                <a:latin typeface="SassoonPrimaryInfant" panose="00000400000000000000" pitchFamily="2" charset="0"/>
              </a:rPr>
              <a:t>s, a, t, p, </a:t>
            </a:r>
            <a:r>
              <a:rPr lang="en-GB" sz="2800" dirty="0" err="1">
                <a:solidFill>
                  <a:srgbClr val="FF0000"/>
                </a:solidFill>
                <a:latin typeface="SassoonPrimaryInfant" panose="00000400000000000000" pitchFamily="2" charset="0"/>
              </a:rPr>
              <a:t>i</a:t>
            </a:r>
            <a:r>
              <a:rPr lang="en-GB" sz="2800" dirty="0">
                <a:solidFill>
                  <a:srgbClr val="FF0000"/>
                </a:solidFill>
                <a:latin typeface="SassoonPrimaryInfant" panose="00000400000000000000" pitchFamily="2" charset="0"/>
              </a:rPr>
              <a:t>, n</a:t>
            </a:r>
            <a:r>
              <a:rPr lang="en-GB" sz="2800" dirty="0">
                <a:latin typeface="SassoonPrimaryInfant" panose="00000400000000000000" pitchFamily="2" charset="0"/>
              </a:rPr>
              <a:t>. They then learn </a:t>
            </a:r>
            <a:r>
              <a:rPr lang="en-GB" sz="2800" dirty="0">
                <a:solidFill>
                  <a:srgbClr val="FF0000"/>
                </a:solidFill>
                <a:latin typeface="SassoonPrimaryInfant" panose="00000400000000000000" pitchFamily="2" charset="0"/>
              </a:rPr>
              <a:t>digraphs (2 letters making one sound)</a:t>
            </a:r>
            <a:r>
              <a:rPr lang="en-GB" sz="2800" dirty="0">
                <a:latin typeface="SassoonPrimaryInfant" panose="00000400000000000000" pitchFamily="2" charset="0"/>
              </a:rPr>
              <a:t>, such as </a:t>
            </a:r>
            <a:r>
              <a:rPr lang="en-GB" sz="2800" dirty="0" err="1">
                <a:solidFill>
                  <a:srgbClr val="FF0000"/>
                </a:solidFill>
                <a:latin typeface="SassoonPrimaryInfant" panose="00000400000000000000" pitchFamily="2" charset="0"/>
              </a:rPr>
              <a:t>ee</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ea</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ey</a:t>
            </a:r>
            <a:r>
              <a:rPr lang="en-GB" sz="2800" dirty="0">
                <a:solidFill>
                  <a:srgbClr val="FF0000"/>
                </a:solidFill>
                <a:latin typeface="SassoonPrimaryInfant" panose="00000400000000000000" pitchFamily="2" charset="0"/>
              </a:rPr>
              <a:t> </a:t>
            </a:r>
            <a:r>
              <a:rPr lang="en-GB" sz="2800" dirty="0">
                <a:latin typeface="SassoonPrimaryInfant" panose="00000400000000000000" pitchFamily="2" charset="0"/>
              </a:rPr>
              <a:t>, </a:t>
            </a:r>
            <a:r>
              <a:rPr lang="en-GB" sz="2800" dirty="0">
                <a:solidFill>
                  <a:srgbClr val="FF0000"/>
                </a:solidFill>
                <a:latin typeface="SassoonPrimaryInfant" panose="00000400000000000000" pitchFamily="2" charset="0"/>
              </a:rPr>
              <a:t>trigraphs (3 letters making one </a:t>
            </a:r>
            <a:r>
              <a:rPr lang="en-GB" sz="2800" dirty="0" err="1">
                <a:solidFill>
                  <a:srgbClr val="FF0000"/>
                </a:solidFill>
                <a:latin typeface="SassoonPrimaryInfant" panose="00000400000000000000" pitchFamily="2" charset="0"/>
              </a:rPr>
              <a:t>soung</a:t>
            </a:r>
            <a:r>
              <a:rPr lang="en-GB" sz="2800" dirty="0">
                <a:solidFill>
                  <a:srgbClr val="FF0000"/>
                </a:solidFill>
                <a:latin typeface="SassoonPrimaryInfant" panose="00000400000000000000" pitchFamily="2" charset="0"/>
              </a:rPr>
              <a:t>)</a:t>
            </a:r>
            <a:r>
              <a:rPr lang="en-GB" sz="2800" dirty="0">
                <a:latin typeface="SassoonPrimaryInfant" panose="00000400000000000000" pitchFamily="2" charset="0"/>
              </a:rPr>
              <a:t>, like </a:t>
            </a:r>
            <a:r>
              <a:rPr lang="en-GB" sz="2800" dirty="0" err="1">
                <a:solidFill>
                  <a:srgbClr val="FF0000"/>
                </a:solidFill>
                <a:latin typeface="SassoonPrimaryInfant" panose="00000400000000000000" pitchFamily="2" charset="0"/>
              </a:rPr>
              <a:t>igh</a:t>
            </a:r>
            <a:r>
              <a:rPr lang="en-GB" sz="2800" dirty="0">
                <a:latin typeface="SassoonPrimaryInfant" panose="00000400000000000000" pitchFamily="2" charset="0"/>
              </a:rPr>
              <a:t> and </a:t>
            </a:r>
            <a:r>
              <a:rPr lang="en-GB" sz="2800" dirty="0">
                <a:solidFill>
                  <a:srgbClr val="FF0000"/>
                </a:solidFill>
                <a:latin typeface="SassoonPrimaryInfant" panose="00000400000000000000" pitchFamily="2" charset="0"/>
              </a:rPr>
              <a:t>ear</a:t>
            </a:r>
            <a:r>
              <a:rPr lang="en-GB" sz="2800" dirty="0">
                <a:latin typeface="SassoonPrimaryInfant" panose="00000400000000000000" pitchFamily="2" charset="0"/>
              </a:rPr>
              <a:t>, </a:t>
            </a:r>
            <a:r>
              <a:rPr lang="en-GB" sz="2800" dirty="0">
                <a:solidFill>
                  <a:srgbClr val="FF0000"/>
                </a:solidFill>
                <a:latin typeface="SassoonPrimaryInfant" panose="00000400000000000000" pitchFamily="2" charset="0"/>
              </a:rPr>
              <a:t>split</a:t>
            </a:r>
            <a:r>
              <a:rPr lang="en-GB" sz="2800" dirty="0">
                <a:latin typeface="SassoonPrimaryInfant" panose="00000400000000000000" pitchFamily="2" charset="0"/>
              </a:rPr>
              <a:t> </a:t>
            </a:r>
            <a:r>
              <a:rPr lang="en-GB" sz="2800" dirty="0">
                <a:solidFill>
                  <a:srgbClr val="FF0000"/>
                </a:solidFill>
                <a:latin typeface="SassoonPrimaryInfant" panose="00000400000000000000" pitchFamily="2" charset="0"/>
              </a:rPr>
              <a:t>digraphs</a:t>
            </a:r>
            <a:r>
              <a:rPr lang="en-GB" sz="2800" dirty="0">
                <a:latin typeface="SassoonPrimaryInfant" panose="00000400000000000000" pitchFamily="2" charset="0"/>
              </a:rPr>
              <a:t>, such as </a:t>
            </a:r>
            <a:r>
              <a:rPr lang="en-GB" sz="2800" dirty="0" err="1">
                <a:solidFill>
                  <a:srgbClr val="FF0000"/>
                </a:solidFill>
                <a:latin typeface="SassoonPrimaryInfant" panose="00000400000000000000" pitchFamily="2" charset="0"/>
              </a:rPr>
              <a:t>e_e</a:t>
            </a:r>
            <a:r>
              <a:rPr lang="en-GB" sz="2800" dirty="0">
                <a:latin typeface="SassoonPrimaryInfant" panose="00000400000000000000" pitchFamily="2" charset="0"/>
              </a:rPr>
              <a:t> and </a:t>
            </a:r>
            <a:r>
              <a:rPr lang="en-GB" sz="2800" dirty="0" err="1">
                <a:solidFill>
                  <a:srgbClr val="FF0000"/>
                </a:solidFill>
                <a:latin typeface="SassoonPrimaryInfant" panose="00000400000000000000" pitchFamily="2" charset="0"/>
              </a:rPr>
              <a:t>a_e</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quadraphs</a:t>
            </a:r>
            <a:r>
              <a:rPr lang="en-GB" sz="2800" dirty="0">
                <a:solidFill>
                  <a:srgbClr val="FF0000"/>
                </a:solidFill>
                <a:latin typeface="SassoonPrimaryInfant" panose="00000400000000000000" pitchFamily="2" charset="0"/>
              </a:rPr>
              <a:t>, </a:t>
            </a:r>
            <a:r>
              <a:rPr lang="en-GB" sz="2800" dirty="0">
                <a:latin typeface="SassoonPrimaryInfant" panose="00000400000000000000" pitchFamily="2" charset="0"/>
              </a:rPr>
              <a:t>like</a:t>
            </a:r>
            <a:r>
              <a:rPr lang="en-GB" sz="2800" dirty="0">
                <a:solidFill>
                  <a:srgbClr val="FF0000"/>
                </a:solidFill>
                <a:latin typeface="SassoonPrimaryInfant" panose="00000400000000000000" pitchFamily="2" charset="0"/>
              </a:rPr>
              <a:t> </a:t>
            </a:r>
            <a:r>
              <a:rPr lang="en-GB" sz="2800" dirty="0" err="1">
                <a:solidFill>
                  <a:srgbClr val="FF0000"/>
                </a:solidFill>
                <a:latin typeface="SassoonPrimaryInfant" panose="00000400000000000000" pitchFamily="2" charset="0"/>
              </a:rPr>
              <a:t>eigh</a:t>
            </a:r>
            <a:r>
              <a:rPr lang="en-GB" sz="2800" dirty="0">
                <a:solidFill>
                  <a:srgbClr val="FF0000"/>
                </a:solidFill>
                <a:latin typeface="SassoonPrimaryInfant" panose="00000400000000000000" pitchFamily="2" charset="0"/>
              </a:rPr>
              <a:t>.</a:t>
            </a:r>
          </a:p>
        </p:txBody>
      </p:sp>
    </p:spTree>
    <p:extLst>
      <p:ext uri="{BB962C8B-B14F-4D97-AF65-F5344CB8AC3E}">
        <p14:creationId xmlns:p14="http://schemas.microsoft.com/office/powerpoint/2010/main" val="2437579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7911" y="1025042"/>
            <a:ext cx="6148710" cy="5447645"/>
          </a:xfrm>
          <a:prstGeom prst="rect">
            <a:avLst/>
          </a:prstGeom>
        </p:spPr>
        <p:txBody>
          <a:bodyPr wrap="square">
            <a:spAutoFit/>
          </a:bodyPr>
          <a:lstStyle/>
          <a:p>
            <a:pPr algn="ctr">
              <a:lnSpc>
                <a:spcPct val="150000"/>
              </a:lnSpc>
            </a:pPr>
            <a:r>
              <a:rPr lang="en-GB" sz="2800" dirty="0">
                <a:latin typeface="SassoonPrimaryInfant" panose="00000400000000000000" pitchFamily="2" charset="0"/>
              </a:rPr>
              <a:t>This is when children say the sounds that make up a word and are able to merge the sounds together until they can hear what the word is. </a:t>
            </a:r>
          </a:p>
          <a:p>
            <a:pPr algn="ctr">
              <a:lnSpc>
                <a:spcPct val="150000"/>
              </a:lnSpc>
            </a:pPr>
            <a:r>
              <a:rPr lang="en-GB" sz="4000" dirty="0">
                <a:latin typeface="SassoonPrimaryInfant" panose="00000400000000000000" pitchFamily="2" charset="0"/>
              </a:rPr>
              <a:t>c-a-t = cat</a:t>
            </a:r>
          </a:p>
          <a:p>
            <a:pPr algn="ctr">
              <a:lnSpc>
                <a:spcPct val="150000"/>
              </a:lnSpc>
            </a:pPr>
            <a:r>
              <a:rPr lang="en-GB" sz="4000" dirty="0">
                <a:latin typeface="SassoonPrimaryInfant" panose="00000400000000000000" pitchFamily="2" charset="0"/>
              </a:rPr>
              <a:t>f-</a:t>
            </a:r>
            <a:r>
              <a:rPr lang="en-GB" sz="4000" dirty="0" err="1">
                <a:latin typeface="SassoonPrimaryInfant" panose="00000400000000000000" pitchFamily="2" charset="0"/>
              </a:rPr>
              <a:t>ee</a:t>
            </a:r>
            <a:r>
              <a:rPr lang="en-GB" sz="4000" dirty="0">
                <a:latin typeface="SassoonPrimaryInfant" panose="00000400000000000000" pitchFamily="2" charset="0"/>
              </a:rPr>
              <a:t>-t = feet</a:t>
            </a:r>
          </a:p>
          <a:p>
            <a:pPr algn="ctr">
              <a:lnSpc>
                <a:spcPct val="150000"/>
              </a:lnSpc>
            </a:pPr>
            <a:r>
              <a:rPr lang="en-GB" sz="4000" dirty="0">
                <a:latin typeface="SassoonPrimaryInfant" panose="00000400000000000000" pitchFamily="2" charset="0"/>
              </a:rPr>
              <a:t>e-l-e-</a:t>
            </a:r>
            <a:r>
              <a:rPr lang="en-GB" sz="4000" dirty="0" err="1">
                <a:latin typeface="SassoonPrimaryInfant" panose="00000400000000000000" pitchFamily="2" charset="0"/>
              </a:rPr>
              <a:t>ph</a:t>
            </a:r>
            <a:r>
              <a:rPr lang="en-GB" sz="4000" dirty="0">
                <a:latin typeface="SassoonPrimaryInfant" panose="00000400000000000000" pitchFamily="2" charset="0"/>
              </a:rPr>
              <a:t>-a-n-t = elephant</a:t>
            </a:r>
          </a:p>
        </p:txBody>
      </p:sp>
      <p:sp>
        <p:nvSpPr>
          <p:cNvPr id="3" name="Rectangle 2"/>
          <p:cNvSpPr/>
          <p:nvPr/>
        </p:nvSpPr>
        <p:spPr>
          <a:xfrm>
            <a:off x="4280533" y="163268"/>
            <a:ext cx="2459328" cy="861774"/>
          </a:xfrm>
          <a:prstGeom prst="rect">
            <a:avLst/>
          </a:prstGeom>
        </p:spPr>
        <p:txBody>
          <a:bodyPr wrap="none">
            <a:spAutoFit/>
          </a:bodyPr>
          <a:lstStyle/>
          <a:p>
            <a:r>
              <a:rPr lang="en-GB" sz="5000" u="sng" dirty="0">
                <a:latin typeface="SassoonPrimaryInfant" panose="00000400000000000000" pitchFamily="2" charset="0"/>
              </a:rPr>
              <a:t>Blending</a:t>
            </a:r>
          </a:p>
        </p:txBody>
      </p:sp>
      <p:pic>
        <p:nvPicPr>
          <p:cNvPr id="5" name="Picture 4">
            <a:extLst>
              <a:ext uri="{FF2B5EF4-FFF2-40B4-BE49-F238E27FC236}">
                <a16:creationId xmlns:a16="http://schemas.microsoft.com/office/drawing/2014/main" id="{CE416854-DC97-4332-A165-AAF8BAB94ECD}"/>
              </a:ext>
            </a:extLst>
          </p:cNvPr>
          <p:cNvPicPr>
            <a:picLocks noChangeAspect="1"/>
          </p:cNvPicPr>
          <p:nvPr/>
        </p:nvPicPr>
        <p:blipFill>
          <a:blip r:embed="rId2"/>
          <a:stretch>
            <a:fillRect/>
          </a:stretch>
        </p:blipFill>
        <p:spPr>
          <a:xfrm>
            <a:off x="467760" y="3227680"/>
            <a:ext cx="2024727" cy="2338233"/>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3209527C-EB05-477C-87C7-DF907FF7FD67}"/>
              </a:ext>
            </a:extLst>
          </p:cNvPr>
          <p:cNvPicPr>
            <a:picLocks noChangeAspect="1"/>
          </p:cNvPicPr>
          <p:nvPr/>
        </p:nvPicPr>
        <p:blipFill>
          <a:blip r:embed="rId3"/>
          <a:stretch>
            <a:fillRect/>
          </a:stretch>
        </p:blipFill>
        <p:spPr>
          <a:xfrm>
            <a:off x="9499512" y="476591"/>
            <a:ext cx="2139823" cy="2094051"/>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B6EE9333-DEAA-4870-BD8B-0BA32337925F}"/>
              </a:ext>
            </a:extLst>
          </p:cNvPr>
          <p:cNvPicPr>
            <a:picLocks noChangeAspect="1"/>
          </p:cNvPicPr>
          <p:nvPr/>
        </p:nvPicPr>
        <p:blipFill>
          <a:blip r:embed="rId4"/>
          <a:stretch>
            <a:fillRect/>
          </a:stretch>
        </p:blipFill>
        <p:spPr>
          <a:xfrm>
            <a:off x="8632736" y="3748864"/>
            <a:ext cx="2139823" cy="219860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87346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1AD7CC6-3666-42F0-8C0E-C085A5002DB4}"/>
              </a:ext>
            </a:extLst>
          </p:cNvPr>
          <p:cNvSpPr/>
          <p:nvPr/>
        </p:nvSpPr>
        <p:spPr>
          <a:xfrm>
            <a:off x="4781105" y="1312700"/>
            <a:ext cx="6255434" cy="6027163"/>
          </a:xfrm>
          <a:prstGeom prst="rect">
            <a:avLst/>
          </a:prstGeom>
        </p:spPr>
        <p:txBody>
          <a:bodyPr wrap="square">
            <a:spAutoFit/>
          </a:bodyPr>
          <a:lstStyle/>
          <a:p>
            <a:pPr>
              <a:lnSpc>
                <a:spcPct val="150000"/>
              </a:lnSpc>
            </a:pPr>
            <a:r>
              <a:rPr lang="en-GB" sz="2800" dirty="0">
                <a:latin typeface="SassoonPrimaryInfant" panose="00000400000000000000" pitchFamily="2" charset="0"/>
              </a:rPr>
              <a:t>This is the opposite of blending. Children are able to say a word and then break it up into the phonemes that make it up. This helps their spelling. </a:t>
            </a:r>
          </a:p>
          <a:p>
            <a:pPr algn="ctr">
              <a:lnSpc>
                <a:spcPct val="150000"/>
              </a:lnSpc>
            </a:pPr>
            <a:r>
              <a:rPr lang="en-GB" sz="4000" dirty="0">
                <a:latin typeface="SassoonPrimaryInfant" panose="00000400000000000000" pitchFamily="2" charset="0"/>
              </a:rPr>
              <a:t>   cat = c-a-t</a:t>
            </a:r>
          </a:p>
          <a:p>
            <a:pPr algn="ctr">
              <a:lnSpc>
                <a:spcPct val="150000"/>
              </a:lnSpc>
            </a:pPr>
            <a:r>
              <a:rPr lang="en-GB" sz="4000" dirty="0">
                <a:latin typeface="SassoonPrimaryInfant" panose="00000400000000000000" pitchFamily="2" charset="0"/>
              </a:rPr>
              <a:t>feet = f-</a:t>
            </a:r>
            <a:r>
              <a:rPr lang="en-GB" sz="4000" dirty="0" err="1">
                <a:latin typeface="SassoonPrimaryInfant" panose="00000400000000000000" pitchFamily="2" charset="0"/>
              </a:rPr>
              <a:t>ee</a:t>
            </a:r>
            <a:r>
              <a:rPr lang="en-GB" sz="4000" dirty="0">
                <a:latin typeface="SassoonPrimaryInfant" panose="00000400000000000000" pitchFamily="2" charset="0"/>
              </a:rPr>
              <a:t>-t </a:t>
            </a:r>
          </a:p>
          <a:p>
            <a:pPr algn="ctr">
              <a:lnSpc>
                <a:spcPct val="150000"/>
              </a:lnSpc>
            </a:pPr>
            <a:r>
              <a:rPr lang="en-GB" sz="4000" dirty="0">
                <a:latin typeface="SassoonPrimaryInfant" panose="00000400000000000000" pitchFamily="2" charset="0"/>
              </a:rPr>
              <a:t>elephant = e-l-e-</a:t>
            </a:r>
            <a:r>
              <a:rPr lang="en-GB" sz="4000" dirty="0" err="1">
                <a:latin typeface="SassoonPrimaryInfant" panose="00000400000000000000" pitchFamily="2" charset="0"/>
              </a:rPr>
              <a:t>ph</a:t>
            </a:r>
            <a:r>
              <a:rPr lang="en-GB" sz="4000" dirty="0">
                <a:latin typeface="SassoonPrimaryInfant" panose="00000400000000000000" pitchFamily="2" charset="0"/>
              </a:rPr>
              <a:t>-a-n-t</a:t>
            </a:r>
          </a:p>
          <a:p>
            <a:pPr>
              <a:lnSpc>
                <a:spcPct val="150000"/>
              </a:lnSpc>
            </a:pPr>
            <a:endParaRPr lang="en-GB" sz="2800" dirty="0"/>
          </a:p>
        </p:txBody>
      </p:sp>
      <p:sp>
        <p:nvSpPr>
          <p:cNvPr id="3" name="Rectangle 2">
            <a:extLst>
              <a:ext uri="{FF2B5EF4-FFF2-40B4-BE49-F238E27FC236}">
                <a16:creationId xmlns:a16="http://schemas.microsoft.com/office/drawing/2014/main" id="{5F83518F-11EC-4802-8B88-9C7F7ED7392C}"/>
              </a:ext>
            </a:extLst>
          </p:cNvPr>
          <p:cNvSpPr/>
          <p:nvPr/>
        </p:nvSpPr>
        <p:spPr>
          <a:xfrm>
            <a:off x="6185717" y="310719"/>
            <a:ext cx="3262881" cy="861774"/>
          </a:xfrm>
          <a:prstGeom prst="rect">
            <a:avLst/>
          </a:prstGeom>
        </p:spPr>
        <p:txBody>
          <a:bodyPr wrap="none">
            <a:spAutoFit/>
          </a:bodyPr>
          <a:lstStyle/>
          <a:p>
            <a:r>
              <a:rPr lang="en-GB" sz="5000" u="sng" dirty="0">
                <a:latin typeface="SassoonPrimaryInfant" panose="00000400000000000000" pitchFamily="2" charset="0"/>
              </a:rPr>
              <a:t>Segmenting</a:t>
            </a:r>
          </a:p>
        </p:txBody>
      </p:sp>
      <p:sp>
        <p:nvSpPr>
          <p:cNvPr id="4" name="TextBox 3">
            <a:extLst>
              <a:ext uri="{FF2B5EF4-FFF2-40B4-BE49-F238E27FC236}">
                <a16:creationId xmlns:a16="http://schemas.microsoft.com/office/drawing/2014/main" id="{F5EF0898-E938-4FC6-8569-DDCD2F2081BD}"/>
              </a:ext>
            </a:extLst>
          </p:cNvPr>
          <p:cNvSpPr txBox="1"/>
          <p:nvPr/>
        </p:nvSpPr>
        <p:spPr>
          <a:xfrm rot="20611473">
            <a:off x="142859" y="476565"/>
            <a:ext cx="4026139" cy="2431435"/>
          </a:xfrm>
          <a:prstGeom prst="rect">
            <a:avLst/>
          </a:prstGeom>
          <a:noFill/>
        </p:spPr>
        <p:txBody>
          <a:bodyPr wrap="square" rtlCol="0">
            <a:spAutoFit/>
          </a:bodyPr>
          <a:lstStyle/>
          <a:p>
            <a:pPr algn="ctr"/>
            <a:r>
              <a:rPr lang="en-GB" sz="2800" u="sng" dirty="0">
                <a:latin typeface="SassoonPrimaryInfant" panose="00000400000000000000" pitchFamily="2" charset="0"/>
              </a:rPr>
              <a:t>Pure sounds</a:t>
            </a:r>
            <a:endParaRPr lang="en-GB" sz="2800" dirty="0">
              <a:latin typeface="SassoonPrimaryInfant" panose="00000400000000000000" pitchFamily="2" charset="0"/>
            </a:endParaRPr>
          </a:p>
          <a:p>
            <a:r>
              <a:rPr lang="en-GB" sz="2400" dirty="0">
                <a:latin typeface="SassoonPrimaryInfant" panose="00000400000000000000" pitchFamily="2" charset="0"/>
              </a:rPr>
              <a:t>The pronunciation of each letter sound clearly and distinctly without adding additional sounds to the end. </a:t>
            </a:r>
          </a:p>
          <a:p>
            <a:pPr algn="ctr"/>
            <a:r>
              <a:rPr lang="en-GB" sz="2800" u="sng" dirty="0">
                <a:latin typeface="SassoonPrimaryInfant" panose="00000400000000000000" pitchFamily="2" charset="0"/>
              </a:rPr>
              <a:t>‘f’ not ‘</a:t>
            </a:r>
            <a:r>
              <a:rPr lang="en-GB" sz="2800" u="sng" dirty="0" err="1">
                <a:latin typeface="SassoonPrimaryInfant" panose="00000400000000000000" pitchFamily="2" charset="0"/>
              </a:rPr>
              <a:t>fuh</a:t>
            </a:r>
            <a:r>
              <a:rPr lang="en-GB" sz="2800" u="sng" dirty="0">
                <a:latin typeface="SassoonPrimaryInfant" panose="00000400000000000000" pitchFamily="2" charset="0"/>
              </a:rPr>
              <a:t>’</a:t>
            </a:r>
            <a:endParaRPr lang="en-GB" sz="2400" dirty="0"/>
          </a:p>
        </p:txBody>
      </p:sp>
      <p:pic>
        <p:nvPicPr>
          <p:cNvPr id="5" name="Picture 4">
            <a:extLst>
              <a:ext uri="{FF2B5EF4-FFF2-40B4-BE49-F238E27FC236}">
                <a16:creationId xmlns:a16="http://schemas.microsoft.com/office/drawing/2014/main" id="{9F171BA3-5F43-47A6-9A5D-1E33A089F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09" y="5287847"/>
            <a:ext cx="4682896" cy="1207335"/>
          </a:xfrm>
          <a:prstGeom prst="rect">
            <a:avLst/>
          </a:prstGeom>
        </p:spPr>
      </p:pic>
      <p:pic>
        <p:nvPicPr>
          <p:cNvPr id="6" name="Picture 5">
            <a:extLst>
              <a:ext uri="{FF2B5EF4-FFF2-40B4-BE49-F238E27FC236}">
                <a16:creationId xmlns:a16="http://schemas.microsoft.com/office/drawing/2014/main" id="{8A80F820-036F-478A-B97C-E9FBB1E46E03}"/>
              </a:ext>
            </a:extLst>
          </p:cNvPr>
          <p:cNvPicPr>
            <a:picLocks noChangeAspect="1"/>
          </p:cNvPicPr>
          <p:nvPr/>
        </p:nvPicPr>
        <p:blipFill>
          <a:blip r:embed="rId3"/>
          <a:stretch>
            <a:fillRect/>
          </a:stretch>
        </p:blipFill>
        <p:spPr>
          <a:xfrm>
            <a:off x="2965269" y="2595456"/>
            <a:ext cx="1786283" cy="2511770"/>
          </a:xfrm>
          <a:prstGeom prst="rect">
            <a:avLst/>
          </a:prstGeom>
        </p:spPr>
      </p:pic>
    </p:spTree>
    <p:extLst>
      <p:ext uri="{BB962C8B-B14F-4D97-AF65-F5344CB8AC3E}">
        <p14:creationId xmlns:p14="http://schemas.microsoft.com/office/powerpoint/2010/main" val="613277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EE0157-A121-448A-A0D4-22DDC6457577}"/>
              </a:ext>
            </a:extLst>
          </p:cNvPr>
          <p:cNvSpPr txBox="1"/>
          <p:nvPr/>
        </p:nvSpPr>
        <p:spPr>
          <a:xfrm>
            <a:off x="295276" y="308537"/>
            <a:ext cx="11896724" cy="5940088"/>
          </a:xfrm>
          <a:prstGeom prst="rect">
            <a:avLst/>
          </a:prstGeom>
          <a:noFill/>
        </p:spPr>
        <p:txBody>
          <a:bodyPr wrap="square" rtlCol="0">
            <a:spAutoFit/>
          </a:bodyPr>
          <a:lstStyle/>
          <a:p>
            <a:r>
              <a:rPr lang="en-GB" sz="2000" u="sng" dirty="0">
                <a:latin typeface="SassoonPrimaryInfant" panose="00000400000000000000" pitchFamily="2" charset="0"/>
              </a:rPr>
              <a:t>Phase 1: </a:t>
            </a:r>
            <a:r>
              <a:rPr lang="en-GB" sz="2000" dirty="0">
                <a:latin typeface="SassoonPrimaryInfant" panose="00000400000000000000" pitchFamily="2" charset="0"/>
              </a:rPr>
              <a:t>Nursery/preschool (no letters are introduced – environmental sounds/rhyme, alliteration etc)</a:t>
            </a:r>
          </a:p>
          <a:p>
            <a:endParaRPr lang="en-GB" sz="2000" dirty="0">
              <a:latin typeface="SassoonPrimaryInfant" panose="00000400000000000000" pitchFamily="2" charset="0"/>
            </a:endParaRPr>
          </a:p>
          <a:p>
            <a:r>
              <a:rPr lang="en-GB" sz="2000" u="sng" dirty="0">
                <a:latin typeface="SassoonPrimaryInfant" panose="00000400000000000000" pitchFamily="2" charset="0"/>
              </a:rPr>
              <a:t>Phase 2: </a:t>
            </a:r>
            <a:r>
              <a:rPr lang="en-GB" sz="2000" dirty="0">
                <a:latin typeface="SassoonPrimaryInfant" panose="00000400000000000000" pitchFamily="2" charset="0"/>
              </a:rPr>
              <a:t>Reception (most initial/alphabet sounds are introduced – focus on CVC words)</a:t>
            </a: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u="sng" dirty="0">
              <a:latin typeface="SassoonPrimaryInfant" panose="00000400000000000000" pitchFamily="2" charset="0"/>
            </a:endParaRPr>
          </a:p>
          <a:p>
            <a:r>
              <a:rPr lang="en-GB" sz="2000" u="sng" dirty="0">
                <a:latin typeface="SassoonPrimaryInfant" panose="00000400000000000000" pitchFamily="2" charset="0"/>
              </a:rPr>
              <a:t>Phase 3: </a:t>
            </a:r>
            <a:r>
              <a:rPr lang="en-GB" sz="2000" dirty="0">
                <a:latin typeface="SassoonPrimaryInfant" panose="00000400000000000000" pitchFamily="2" charset="0"/>
              </a:rPr>
              <a:t>Reception/Year 1 (re-cap), rest of initial sounds plus digraphs/trigraphs – focus on </a:t>
            </a:r>
            <a:r>
              <a:rPr lang="en-GB" sz="2000" dirty="0" err="1">
                <a:latin typeface="SassoonPrimaryInfant" panose="00000400000000000000" pitchFamily="2" charset="0"/>
              </a:rPr>
              <a:t>cvc</a:t>
            </a:r>
            <a:r>
              <a:rPr lang="en-GB" sz="2000" dirty="0">
                <a:latin typeface="SassoonPrimaryInfant" panose="00000400000000000000" pitchFamily="2" charset="0"/>
              </a:rPr>
              <a:t> words) </a:t>
            </a: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dirty="0">
              <a:latin typeface="SassoonPrimaryInfant" panose="00000400000000000000" pitchFamily="2" charset="0"/>
            </a:endParaRPr>
          </a:p>
          <a:p>
            <a:endParaRPr lang="en-GB" sz="2000" u="sng" dirty="0">
              <a:latin typeface="SassoonPrimaryInfant" panose="00000400000000000000" pitchFamily="2" charset="0"/>
            </a:endParaRPr>
          </a:p>
          <a:p>
            <a:r>
              <a:rPr lang="en-GB" sz="2000" u="sng" dirty="0">
                <a:latin typeface="SassoonPrimaryInfant" panose="00000400000000000000" pitchFamily="2" charset="0"/>
              </a:rPr>
              <a:t>Phase 4: </a:t>
            </a:r>
            <a:r>
              <a:rPr lang="en-GB" sz="2000" dirty="0">
                <a:latin typeface="SassoonPrimaryInfant" panose="00000400000000000000" pitchFamily="2" charset="0"/>
              </a:rPr>
              <a:t>Reception (HA) Year 1 (no new sounds are introduced, focuses  on </a:t>
            </a:r>
            <a:r>
              <a:rPr lang="en-GB" sz="2000" dirty="0">
                <a:solidFill>
                  <a:srgbClr val="7030A0"/>
                </a:solidFill>
                <a:latin typeface="SassoonPrimaryInfant" panose="00000400000000000000" pitchFamily="2" charset="0"/>
              </a:rPr>
              <a:t>bl</a:t>
            </a:r>
            <a:r>
              <a:rPr lang="en-GB" sz="2000" dirty="0">
                <a:latin typeface="SassoonPrimaryInfant" panose="00000400000000000000" pitchFamily="2" charset="0"/>
              </a:rPr>
              <a:t>e</a:t>
            </a:r>
            <a:r>
              <a:rPr lang="en-GB" sz="2000" dirty="0">
                <a:solidFill>
                  <a:srgbClr val="7030A0"/>
                </a:solidFill>
                <a:latin typeface="SassoonPrimaryInfant" panose="00000400000000000000" pitchFamily="2" charset="0"/>
              </a:rPr>
              <a:t>nd</a:t>
            </a:r>
            <a:r>
              <a:rPr lang="en-GB" sz="2000" dirty="0">
                <a:latin typeface="SassoonPrimaryInfant" panose="00000400000000000000" pitchFamily="2" charset="0"/>
              </a:rPr>
              <a:t>s and CCVC, CVCC words –   slug, left)</a:t>
            </a:r>
          </a:p>
          <a:p>
            <a:endParaRPr lang="en-GB" sz="2000" dirty="0">
              <a:latin typeface="SassoonPrimaryInfant" panose="00000400000000000000" pitchFamily="2" charset="0"/>
            </a:endParaRPr>
          </a:p>
          <a:p>
            <a:r>
              <a:rPr lang="en-GB" sz="2000" u="sng" dirty="0">
                <a:latin typeface="SassoonPrimaryInfant" panose="00000400000000000000" pitchFamily="2" charset="0"/>
              </a:rPr>
              <a:t>Phase 5</a:t>
            </a:r>
            <a:r>
              <a:rPr lang="en-GB" sz="2000" dirty="0">
                <a:latin typeface="SassoonPrimaryInfant" panose="00000400000000000000" pitchFamily="2" charset="0"/>
              </a:rPr>
              <a:t>: Year 1 (before screen) and year 2 (catch-up) – another set of phonemes taught and alternative spellings</a:t>
            </a:r>
          </a:p>
          <a:p>
            <a:endParaRPr lang="en-GB" sz="2000" dirty="0">
              <a:latin typeface="SassoonPrimaryInfant" panose="00000400000000000000" pitchFamily="2" charset="0"/>
            </a:endParaRPr>
          </a:p>
          <a:p>
            <a:r>
              <a:rPr lang="en-GB" sz="2000" u="sng" dirty="0">
                <a:latin typeface="SassoonPrimaryInfant" panose="00000400000000000000" pitchFamily="2" charset="0"/>
              </a:rPr>
              <a:t>Phase 6:  </a:t>
            </a:r>
            <a:r>
              <a:rPr lang="en-GB" sz="2000" dirty="0">
                <a:latin typeface="SassoonPrimaryInfant" panose="00000400000000000000" pitchFamily="2" charset="0"/>
              </a:rPr>
              <a:t>Year 2 - spelling patterns and </a:t>
            </a:r>
          </a:p>
          <a:p>
            <a:r>
              <a:rPr lang="en-GB" sz="2000" dirty="0">
                <a:latin typeface="SassoonPrimaryInfant" panose="00000400000000000000" pitchFamily="2" charset="0"/>
              </a:rPr>
              <a:t>‘best guess’ grapheme selection</a:t>
            </a:r>
          </a:p>
        </p:txBody>
      </p:sp>
      <p:pic>
        <p:nvPicPr>
          <p:cNvPr id="5" name="Picture 4">
            <a:extLst>
              <a:ext uri="{FF2B5EF4-FFF2-40B4-BE49-F238E27FC236}">
                <a16:creationId xmlns:a16="http://schemas.microsoft.com/office/drawing/2014/main" id="{D9EEEBE9-C195-42CE-8EDA-993BE051FA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54026" y="1033915"/>
            <a:ext cx="2075603" cy="1178738"/>
          </a:xfrm>
          <a:prstGeom prst="rect">
            <a:avLst/>
          </a:prstGeom>
        </p:spPr>
      </p:pic>
      <p:pic>
        <p:nvPicPr>
          <p:cNvPr id="6" name="Picture 5">
            <a:extLst>
              <a:ext uri="{FF2B5EF4-FFF2-40B4-BE49-F238E27FC236}">
                <a16:creationId xmlns:a16="http://schemas.microsoft.com/office/drawing/2014/main" id="{66D77116-C8C3-47A4-8A06-D1C101CA79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54026" y="2847542"/>
            <a:ext cx="2075603" cy="1162915"/>
          </a:xfrm>
          <a:prstGeom prst="rect">
            <a:avLst/>
          </a:prstGeom>
        </p:spPr>
      </p:pic>
      <p:pic>
        <p:nvPicPr>
          <p:cNvPr id="7" name="Picture 6">
            <a:extLst>
              <a:ext uri="{FF2B5EF4-FFF2-40B4-BE49-F238E27FC236}">
                <a16:creationId xmlns:a16="http://schemas.microsoft.com/office/drawing/2014/main" id="{9BEF61A1-C597-4326-A5E6-8632514D8E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93944" y="5342500"/>
            <a:ext cx="1914572" cy="1340307"/>
          </a:xfrm>
          <a:prstGeom prst="rect">
            <a:avLst/>
          </a:prstGeom>
        </p:spPr>
      </p:pic>
      <p:pic>
        <p:nvPicPr>
          <p:cNvPr id="8" name="Picture 7">
            <a:extLst>
              <a:ext uri="{FF2B5EF4-FFF2-40B4-BE49-F238E27FC236}">
                <a16:creationId xmlns:a16="http://schemas.microsoft.com/office/drawing/2014/main" id="{8D49FCE9-23A8-492F-B721-EC5CAD02A64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30860" y="5342500"/>
            <a:ext cx="1838796" cy="1312949"/>
          </a:xfrm>
          <a:prstGeom prst="rect">
            <a:avLst/>
          </a:prstGeom>
        </p:spPr>
      </p:pic>
    </p:spTree>
    <p:extLst>
      <p:ext uri="{BB962C8B-B14F-4D97-AF65-F5344CB8AC3E}">
        <p14:creationId xmlns:p14="http://schemas.microsoft.com/office/powerpoint/2010/main" val="873492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85C30C1-BDD4-46D8-9361-DE72D79DA1CB}"/>
              </a:ext>
            </a:extLst>
          </p:cNvPr>
          <p:cNvSpPr/>
          <p:nvPr/>
        </p:nvSpPr>
        <p:spPr>
          <a:xfrm>
            <a:off x="179804" y="174109"/>
            <a:ext cx="4179349" cy="1538883"/>
          </a:xfrm>
          <a:prstGeom prst="rect">
            <a:avLst/>
          </a:prstGeom>
        </p:spPr>
        <p:txBody>
          <a:bodyPr wrap="none">
            <a:spAutoFit/>
          </a:bodyPr>
          <a:lstStyle/>
          <a:p>
            <a:r>
              <a:rPr lang="en-GB" sz="4400" u="sng" dirty="0">
                <a:latin typeface="SassoonPrimaryInfant" panose="00000400000000000000" pitchFamily="2" charset="0"/>
              </a:rPr>
              <a:t>Bug Club Phonics</a:t>
            </a:r>
          </a:p>
          <a:p>
            <a:pPr algn="ctr"/>
            <a:r>
              <a:rPr lang="en-GB" sz="5000" dirty="0">
                <a:latin typeface="SassoonPrimaryInfant" panose="00000400000000000000" pitchFamily="2" charset="0"/>
              </a:rPr>
              <a:t> </a:t>
            </a:r>
            <a:r>
              <a:rPr lang="en-GB" sz="3200" dirty="0">
                <a:latin typeface="SassoonPrimaryInfant" panose="00000400000000000000" pitchFamily="2" charset="0"/>
              </a:rPr>
              <a:t>(TJ’s scheme) </a:t>
            </a:r>
            <a:endParaRPr lang="en-GB" sz="5000" dirty="0">
              <a:latin typeface="SassoonPrimaryInfant" panose="00000400000000000000" pitchFamily="2" charset="0"/>
            </a:endParaRPr>
          </a:p>
        </p:txBody>
      </p:sp>
      <p:pic>
        <p:nvPicPr>
          <p:cNvPr id="5" name="Picture 4">
            <a:extLst>
              <a:ext uri="{FF2B5EF4-FFF2-40B4-BE49-F238E27FC236}">
                <a16:creationId xmlns:a16="http://schemas.microsoft.com/office/drawing/2014/main" id="{CA002518-1575-4D55-9513-5C9387DD28EA}"/>
              </a:ext>
            </a:extLst>
          </p:cNvPr>
          <p:cNvPicPr>
            <a:picLocks noChangeAspect="1"/>
          </p:cNvPicPr>
          <p:nvPr/>
        </p:nvPicPr>
        <p:blipFill>
          <a:blip r:embed="rId2"/>
          <a:stretch>
            <a:fillRect/>
          </a:stretch>
        </p:blipFill>
        <p:spPr>
          <a:xfrm>
            <a:off x="5974014" y="195842"/>
            <a:ext cx="4590686" cy="1609483"/>
          </a:xfrm>
          <a:prstGeom prst="rect">
            <a:avLst/>
          </a:prstGeom>
          <a:ln>
            <a:noFill/>
          </a:ln>
          <a:effectLst>
            <a:outerShdw blurRad="190500" algn="tl" rotWithShape="0">
              <a:srgbClr val="000000">
                <a:alpha val="70000"/>
              </a:srgbClr>
            </a:outerShdw>
          </a:effectLst>
        </p:spPr>
      </p:pic>
      <p:sp>
        <p:nvSpPr>
          <p:cNvPr id="6" name="TextBox 5">
            <a:extLst>
              <a:ext uri="{FF2B5EF4-FFF2-40B4-BE49-F238E27FC236}">
                <a16:creationId xmlns:a16="http://schemas.microsoft.com/office/drawing/2014/main" id="{D5500FE2-1E64-4B5B-BE47-BDFBAA61E490}"/>
              </a:ext>
            </a:extLst>
          </p:cNvPr>
          <p:cNvSpPr txBox="1"/>
          <p:nvPr/>
        </p:nvSpPr>
        <p:spPr>
          <a:xfrm>
            <a:off x="179804" y="1805325"/>
            <a:ext cx="4601119" cy="5447645"/>
          </a:xfrm>
          <a:prstGeom prst="rect">
            <a:avLst/>
          </a:prstGeom>
          <a:noFill/>
        </p:spPr>
        <p:txBody>
          <a:bodyPr wrap="square" rtlCol="0">
            <a:spAutoFit/>
          </a:bodyPr>
          <a:lstStyle/>
          <a:p>
            <a:r>
              <a:rPr lang="en-GB" sz="2400" dirty="0">
                <a:latin typeface="SassoonPrimaryInfant" panose="00000400000000000000" pitchFamily="2" charset="0"/>
              </a:rPr>
              <a:t>We use Bug Club to teach phonics daily and the sounds we learn link to the reading books we send home. </a:t>
            </a:r>
          </a:p>
          <a:p>
            <a:endParaRPr lang="en-GB" sz="2400" dirty="0">
              <a:latin typeface="SassoonPrimaryInfant" panose="00000400000000000000" pitchFamily="2" charset="0"/>
            </a:endParaRPr>
          </a:p>
          <a:p>
            <a:r>
              <a:rPr lang="en-GB" sz="2400" dirty="0">
                <a:latin typeface="SassoonPrimaryInfant" panose="00000400000000000000" pitchFamily="2" charset="0"/>
              </a:rPr>
              <a:t>Bug Club follows a clear order in which to teach the sounds and the lessons follow the same teaching sequence in every session. </a:t>
            </a:r>
          </a:p>
          <a:p>
            <a:endParaRPr lang="en-GB" sz="2400" dirty="0">
              <a:latin typeface="SassoonPrimaryInfant" panose="00000400000000000000" pitchFamily="2" charset="0"/>
            </a:endParaRPr>
          </a:p>
          <a:p>
            <a:r>
              <a:rPr lang="en-GB" sz="2400" dirty="0">
                <a:latin typeface="SassoonPrimaryInfant" panose="00000400000000000000" pitchFamily="2" charset="0"/>
              </a:rPr>
              <a:t>As part of this we have access to online reading books and phonics games.</a:t>
            </a:r>
          </a:p>
          <a:p>
            <a:endParaRPr lang="en-GB" dirty="0"/>
          </a:p>
          <a:p>
            <a:endParaRPr lang="en-GB" dirty="0"/>
          </a:p>
        </p:txBody>
      </p:sp>
      <p:pic>
        <p:nvPicPr>
          <p:cNvPr id="7" name="Picture 6">
            <a:extLst>
              <a:ext uri="{FF2B5EF4-FFF2-40B4-BE49-F238E27FC236}">
                <a16:creationId xmlns:a16="http://schemas.microsoft.com/office/drawing/2014/main" id="{11052731-7D2D-4D7D-B38D-A03D392811EC}"/>
              </a:ext>
            </a:extLst>
          </p:cNvPr>
          <p:cNvPicPr>
            <a:picLocks noChangeAspect="1"/>
          </p:cNvPicPr>
          <p:nvPr/>
        </p:nvPicPr>
        <p:blipFill>
          <a:blip r:embed="rId3"/>
          <a:stretch>
            <a:fillRect/>
          </a:stretch>
        </p:blipFill>
        <p:spPr>
          <a:xfrm>
            <a:off x="4780924" y="2219564"/>
            <a:ext cx="7231271" cy="4260749"/>
          </a:xfrm>
          <a:prstGeom prst="rect">
            <a:avLst/>
          </a:prstGeom>
          <a:ln>
            <a:noFill/>
          </a:ln>
          <a:effectLst>
            <a:outerShdw blurRad="190500" algn="tl" rotWithShape="0">
              <a:srgbClr val="000000">
                <a:alpha val="70000"/>
              </a:srgbClr>
            </a:outerShdw>
          </a:effectLst>
        </p:spPr>
      </p:pic>
      <p:sp>
        <p:nvSpPr>
          <p:cNvPr id="8" name="Rectangle 7">
            <a:extLst>
              <a:ext uri="{FF2B5EF4-FFF2-40B4-BE49-F238E27FC236}">
                <a16:creationId xmlns:a16="http://schemas.microsoft.com/office/drawing/2014/main" id="{861BB8F1-E9E0-4246-8DB3-5CD39E55FA7C}"/>
              </a:ext>
            </a:extLst>
          </p:cNvPr>
          <p:cNvSpPr/>
          <p:nvPr/>
        </p:nvSpPr>
        <p:spPr>
          <a:xfrm>
            <a:off x="4780923" y="5989983"/>
            <a:ext cx="546451" cy="4770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68551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99091D-710C-4BA8-B7D2-B3C36D4A4EAF}"/>
              </a:ext>
            </a:extLst>
          </p:cNvPr>
          <p:cNvSpPr txBox="1"/>
          <p:nvPr/>
        </p:nvSpPr>
        <p:spPr>
          <a:xfrm>
            <a:off x="238539" y="490330"/>
            <a:ext cx="11502887" cy="6124754"/>
          </a:xfrm>
          <a:prstGeom prst="rect">
            <a:avLst/>
          </a:prstGeom>
          <a:noFill/>
        </p:spPr>
        <p:txBody>
          <a:bodyPr wrap="square" rtlCol="0">
            <a:spAutoFit/>
          </a:bodyPr>
          <a:lstStyle/>
          <a:p>
            <a:pPr algn="ctr"/>
            <a:r>
              <a:rPr lang="en-GB" sz="3200" b="1" u="sng" dirty="0">
                <a:solidFill>
                  <a:srgbClr val="C00000"/>
                </a:solidFill>
                <a:latin typeface="SassoonPrimaryInfant" panose="00000400000000000000" pitchFamily="2" charset="0"/>
              </a:rPr>
              <a:t>Year One Phonics at TJ</a:t>
            </a:r>
          </a:p>
          <a:p>
            <a:pPr algn="ctr"/>
            <a:r>
              <a:rPr lang="en-GB" sz="2400" dirty="0">
                <a:latin typeface="SassoonPrimaryInfant" panose="00000400000000000000" pitchFamily="2" charset="0"/>
              </a:rPr>
              <a:t>Phonics happens every day and is the first lesson. </a:t>
            </a:r>
          </a:p>
          <a:p>
            <a:pPr algn="ctr"/>
            <a:r>
              <a:rPr lang="en-GB" sz="2400" dirty="0">
                <a:latin typeface="SassoonPrimaryInfant" panose="00000400000000000000" pitchFamily="2" charset="0"/>
              </a:rPr>
              <a:t>It is essential that your child is in school </a:t>
            </a:r>
            <a:r>
              <a:rPr lang="en-GB" sz="2400" i="1" dirty="0">
                <a:latin typeface="SassoonPrimaryInfant" panose="00000400000000000000" pitchFamily="2" charset="0"/>
              </a:rPr>
              <a:t>on time </a:t>
            </a:r>
            <a:r>
              <a:rPr lang="en-GB" sz="2400" dirty="0">
                <a:latin typeface="SassoonPrimaryInfant" panose="00000400000000000000" pitchFamily="2" charset="0"/>
              </a:rPr>
              <a:t>or they will miss it. </a:t>
            </a:r>
          </a:p>
          <a:p>
            <a:pPr algn="ctr"/>
            <a:endParaRPr lang="en-GB" sz="2400" dirty="0">
              <a:latin typeface="SassoonPrimaryInfant" panose="00000400000000000000" pitchFamily="2" charset="0"/>
            </a:endParaRPr>
          </a:p>
          <a:p>
            <a:pPr algn="ctr"/>
            <a:r>
              <a:rPr lang="en-GB" sz="2400" dirty="0">
                <a:latin typeface="SassoonPrimaryInfant" panose="00000400000000000000" pitchFamily="2" charset="0"/>
              </a:rPr>
              <a:t>Children are in different groups for Phonics. </a:t>
            </a:r>
          </a:p>
          <a:p>
            <a:pPr algn="ctr"/>
            <a:endParaRPr lang="en-GB" sz="2400" dirty="0">
              <a:latin typeface="SassoonPrimaryInfant" panose="00000400000000000000" pitchFamily="2" charset="0"/>
            </a:endParaRPr>
          </a:p>
          <a:p>
            <a:pPr algn="ctr"/>
            <a:r>
              <a:rPr lang="en-GB" sz="2400" dirty="0">
                <a:latin typeface="SassoonPrimaryInfant" panose="00000400000000000000" pitchFamily="2" charset="0"/>
              </a:rPr>
              <a:t>A group are with Miss Parry learning Phase 5 and a group are with Miss Fleming and Mrs Mann also learning Phase 5. </a:t>
            </a:r>
          </a:p>
          <a:p>
            <a:pPr algn="ctr"/>
            <a:r>
              <a:rPr lang="en-GB" sz="2400" dirty="0">
                <a:latin typeface="SassoonPrimaryInfant" panose="00000400000000000000" pitchFamily="2" charset="0"/>
              </a:rPr>
              <a:t>Some children are working with Miss </a:t>
            </a:r>
            <a:r>
              <a:rPr lang="en-GB" sz="2400" dirty="0" err="1">
                <a:latin typeface="SassoonPrimaryInfant" panose="00000400000000000000" pitchFamily="2" charset="0"/>
              </a:rPr>
              <a:t>Johnsone</a:t>
            </a:r>
            <a:r>
              <a:rPr lang="en-GB" sz="2400" dirty="0">
                <a:latin typeface="SassoonPrimaryInfant" panose="00000400000000000000" pitchFamily="2" charset="0"/>
              </a:rPr>
              <a:t> and Mrs Beard recapping phase 3. Mrs Carr is running interventions until after the screen </a:t>
            </a:r>
          </a:p>
          <a:p>
            <a:pPr algn="ctr"/>
            <a:endParaRPr lang="en-GB" sz="2400" dirty="0">
              <a:latin typeface="SassoonPrimaryInfant" panose="00000400000000000000" pitchFamily="2" charset="0"/>
            </a:endParaRPr>
          </a:p>
          <a:p>
            <a:pPr algn="ctr"/>
            <a:r>
              <a:rPr lang="en-GB" sz="2400" dirty="0">
                <a:latin typeface="SassoonPrimaryInfant" panose="00000400000000000000" pitchFamily="2" charset="0"/>
              </a:rPr>
              <a:t>The group your child is currently working in will determine what resources we have made for you to take and practise at home. These will be available at the back. </a:t>
            </a:r>
          </a:p>
          <a:p>
            <a:pPr algn="ctr"/>
            <a:endParaRPr lang="en-GB" sz="2400" dirty="0">
              <a:latin typeface="SassoonPrimaryInfant" panose="00000400000000000000" pitchFamily="2" charset="0"/>
            </a:endParaRPr>
          </a:p>
          <a:p>
            <a:pPr algn="ctr"/>
            <a:r>
              <a:rPr lang="en-GB" sz="2400" dirty="0">
                <a:solidFill>
                  <a:srgbClr val="C00000"/>
                </a:solidFill>
                <a:latin typeface="SassoonPrimaryInfant" panose="00000400000000000000" pitchFamily="2" charset="0"/>
              </a:rPr>
              <a:t>Please do not worry about the group your child is working in, all children will have covered up to the end of Phase 5 by the Phonics Screen in June. </a:t>
            </a:r>
          </a:p>
        </p:txBody>
      </p:sp>
      <p:pic>
        <p:nvPicPr>
          <p:cNvPr id="3" name="Picture 2">
            <a:extLst>
              <a:ext uri="{FF2B5EF4-FFF2-40B4-BE49-F238E27FC236}">
                <a16:creationId xmlns:a16="http://schemas.microsoft.com/office/drawing/2014/main" id="{60B5EA02-794F-46F1-ABB4-329CBF88AF85}"/>
              </a:ext>
            </a:extLst>
          </p:cNvPr>
          <p:cNvPicPr>
            <a:picLocks noChangeAspect="1"/>
          </p:cNvPicPr>
          <p:nvPr/>
        </p:nvPicPr>
        <p:blipFill>
          <a:blip r:embed="rId2"/>
          <a:stretch>
            <a:fillRect/>
          </a:stretch>
        </p:blipFill>
        <p:spPr>
          <a:xfrm>
            <a:off x="0" y="34140"/>
            <a:ext cx="2878107" cy="1156215"/>
          </a:xfrm>
          <a:prstGeom prst="rect">
            <a:avLst/>
          </a:prstGeom>
        </p:spPr>
      </p:pic>
      <p:pic>
        <p:nvPicPr>
          <p:cNvPr id="4" name="Picture 3">
            <a:extLst>
              <a:ext uri="{FF2B5EF4-FFF2-40B4-BE49-F238E27FC236}">
                <a16:creationId xmlns:a16="http://schemas.microsoft.com/office/drawing/2014/main" id="{1F0F067C-2E27-4D36-AB61-866D84D9D1ED}"/>
              </a:ext>
            </a:extLst>
          </p:cNvPr>
          <p:cNvPicPr>
            <a:picLocks noChangeAspect="1"/>
          </p:cNvPicPr>
          <p:nvPr/>
        </p:nvPicPr>
        <p:blipFill>
          <a:blip r:embed="rId3"/>
          <a:stretch>
            <a:fillRect/>
          </a:stretch>
        </p:blipFill>
        <p:spPr>
          <a:xfrm>
            <a:off x="10124661" y="0"/>
            <a:ext cx="2067339" cy="2067339"/>
          </a:xfrm>
          <a:prstGeom prst="rect">
            <a:avLst/>
          </a:prstGeom>
        </p:spPr>
      </p:pic>
    </p:spTree>
    <p:extLst>
      <p:ext uri="{BB962C8B-B14F-4D97-AF65-F5344CB8AC3E}">
        <p14:creationId xmlns:p14="http://schemas.microsoft.com/office/powerpoint/2010/main" val="2510037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13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26BF9171-2F21-4522-A489-456886CB9F0C}"/>
              </a:ext>
            </a:extLst>
          </p:cNvPr>
          <p:cNvPicPr>
            <a:picLocks noChangeAspect="1"/>
          </p:cNvPicPr>
          <p:nvPr/>
        </p:nvPicPr>
        <p:blipFill>
          <a:blip r:embed="rId3"/>
          <a:stretch>
            <a:fillRect/>
          </a:stretch>
        </p:blipFill>
        <p:spPr>
          <a:xfrm>
            <a:off x="9773716" y="20026"/>
            <a:ext cx="2352131" cy="3102504"/>
          </a:xfrm>
          <a:prstGeom prst="rect">
            <a:avLst/>
          </a:prstGeom>
        </p:spPr>
      </p:pic>
      <p:pic>
        <p:nvPicPr>
          <p:cNvPr id="4" name="Picture 3">
            <a:extLst>
              <a:ext uri="{FF2B5EF4-FFF2-40B4-BE49-F238E27FC236}">
                <a16:creationId xmlns:a16="http://schemas.microsoft.com/office/drawing/2014/main" id="{48A2F038-36B0-414A-AAF1-1496EE72E551}"/>
              </a:ext>
            </a:extLst>
          </p:cNvPr>
          <p:cNvPicPr>
            <a:picLocks noChangeAspect="1"/>
          </p:cNvPicPr>
          <p:nvPr/>
        </p:nvPicPr>
        <p:blipFill>
          <a:blip r:embed="rId4"/>
          <a:stretch>
            <a:fillRect/>
          </a:stretch>
        </p:blipFill>
        <p:spPr>
          <a:xfrm>
            <a:off x="9839869" y="5141609"/>
            <a:ext cx="2219054" cy="1696365"/>
          </a:xfrm>
          <a:prstGeom prst="rect">
            <a:avLst/>
          </a:prstGeom>
        </p:spPr>
      </p:pic>
      <p:pic>
        <p:nvPicPr>
          <p:cNvPr id="5" name="Picture 4">
            <a:extLst>
              <a:ext uri="{FF2B5EF4-FFF2-40B4-BE49-F238E27FC236}">
                <a16:creationId xmlns:a16="http://schemas.microsoft.com/office/drawing/2014/main" id="{72EFDF18-ABE3-49D4-AB05-5502B06B862D}"/>
              </a:ext>
            </a:extLst>
          </p:cNvPr>
          <p:cNvPicPr>
            <a:picLocks noChangeAspect="1"/>
          </p:cNvPicPr>
          <p:nvPr/>
        </p:nvPicPr>
        <p:blipFill>
          <a:blip r:embed="rId5"/>
          <a:stretch>
            <a:fillRect/>
          </a:stretch>
        </p:blipFill>
        <p:spPr>
          <a:xfrm>
            <a:off x="9839869" y="3192908"/>
            <a:ext cx="2219054" cy="1692155"/>
          </a:xfrm>
          <a:prstGeom prst="rect">
            <a:avLst/>
          </a:prstGeom>
        </p:spPr>
      </p:pic>
    </p:spTree>
    <p:extLst>
      <p:ext uri="{BB962C8B-B14F-4D97-AF65-F5344CB8AC3E}">
        <p14:creationId xmlns:p14="http://schemas.microsoft.com/office/powerpoint/2010/main" val="2127239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4298"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5279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1235"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8103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76103"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D0E68647-1CCF-4CC9-8E35-7EED5AB425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5755" y="1350563"/>
            <a:ext cx="3496874" cy="4884843"/>
          </a:xfrm>
          <a:prstGeom prst="rect">
            <a:avLst/>
          </a:prstGeom>
        </p:spPr>
      </p:pic>
      <p:pic>
        <p:nvPicPr>
          <p:cNvPr id="8" name="Picture 7">
            <a:extLst>
              <a:ext uri="{FF2B5EF4-FFF2-40B4-BE49-F238E27FC236}">
                <a16:creationId xmlns:a16="http://schemas.microsoft.com/office/drawing/2014/main" id="{79F7DDC0-0568-4CDE-8E6C-55DACDA995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32629" y="1350563"/>
            <a:ext cx="3496874" cy="4892464"/>
          </a:xfrm>
          <a:prstGeom prst="rect">
            <a:avLst/>
          </a:prstGeom>
        </p:spPr>
      </p:pic>
    </p:spTree>
    <p:extLst>
      <p:ext uri="{BB962C8B-B14F-4D97-AF65-F5344CB8AC3E}">
        <p14:creationId xmlns:p14="http://schemas.microsoft.com/office/powerpoint/2010/main" val="237418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4592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2196434" y="4684542"/>
            <a:ext cx="8042971" cy="1800665"/>
          </a:xfrm>
          <a:prstGeom prst="rect">
            <a:avLst/>
          </a:prstGeom>
        </p:spPr>
      </p:pic>
      <p:sp>
        <p:nvSpPr>
          <p:cNvPr id="4" name="Rectangle 3"/>
          <p:cNvSpPr/>
          <p:nvPr/>
        </p:nvSpPr>
        <p:spPr>
          <a:xfrm>
            <a:off x="8060788" y="3671668"/>
            <a:ext cx="2236763" cy="115355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570126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5119"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76BC6FBA-C210-41F5-8DD4-85DD4D760563}"/>
              </a:ext>
            </a:extLst>
          </p:cNvPr>
          <p:cNvSpPr txBox="1"/>
          <p:nvPr/>
        </p:nvSpPr>
        <p:spPr>
          <a:xfrm>
            <a:off x="1994516" y="1214855"/>
            <a:ext cx="8202967" cy="5324535"/>
          </a:xfrm>
          <a:prstGeom prst="rect">
            <a:avLst/>
          </a:prstGeom>
          <a:solidFill>
            <a:schemeClr val="bg1"/>
          </a:solidFill>
        </p:spPr>
        <p:txBody>
          <a:bodyPr wrap="square" rtlCol="0">
            <a:spAutoFit/>
          </a:bodyPr>
          <a:lstStyle/>
          <a:p>
            <a:pPr fontAlgn="base"/>
            <a:r>
              <a:rPr lang="en-GB" sz="2000" dirty="0">
                <a:latin typeface="SassoonPrimaryInfant" panose="00000400000000000000" pitchFamily="2" charset="0"/>
              </a:rPr>
              <a:t>Reading phonetically </a:t>
            </a:r>
            <a:r>
              <a:rPr lang="en-GB" sz="2000" u="sng" dirty="0">
                <a:latin typeface="SassoonPrimaryInfant" panose="00000400000000000000" pitchFamily="2" charset="0"/>
                <a:hlinkClick r:id="rId3"/>
              </a:rPr>
              <a:t>decodable books</a:t>
            </a:r>
            <a:r>
              <a:rPr lang="en-GB" sz="2000" dirty="0">
                <a:latin typeface="SassoonPrimaryInfant" panose="00000400000000000000" pitchFamily="2" charset="0"/>
              </a:rPr>
              <a:t> at home is very useful for developing children’s phonic skills.</a:t>
            </a:r>
          </a:p>
          <a:p>
            <a:pPr fontAlgn="base"/>
            <a:r>
              <a:rPr lang="en-GB" sz="2000" dirty="0">
                <a:latin typeface="SassoonPrimaryInfant" panose="00000400000000000000" pitchFamily="2" charset="0"/>
              </a:rPr>
              <a:t>Before your child starts reading, look at the cover and title together. Encourage them to think about what the book might be about to get them engaged and in the right frame of mind to read.</a:t>
            </a:r>
          </a:p>
          <a:p>
            <a:pPr fontAlgn="base"/>
            <a:r>
              <a:rPr lang="en-GB" sz="2000" dirty="0">
                <a:latin typeface="SassoonPrimaryInfant" panose="00000400000000000000" pitchFamily="2" charset="0"/>
              </a:rPr>
              <a:t>Talk about the book as you read, recapping and asking questions as you go to check your child’s understanding of what they’re reading.</a:t>
            </a:r>
          </a:p>
          <a:p>
            <a:pPr fontAlgn="base"/>
            <a:r>
              <a:rPr lang="en-GB" sz="2000" dirty="0">
                <a:latin typeface="SassoonPrimaryInfant" panose="00000400000000000000" pitchFamily="2" charset="0"/>
              </a:rPr>
              <a:t>Point to the words as your child reads, encouraging them to try every word to the very end (children learning to read often neglect </a:t>
            </a:r>
            <a:r>
              <a:rPr lang="en-GB" sz="2000" u="sng" dirty="0">
                <a:latin typeface="SassoonPrimaryInfant" panose="00000400000000000000" pitchFamily="2" charset="0"/>
                <a:hlinkClick r:id="rId4"/>
              </a:rPr>
              <a:t>suffixes</a:t>
            </a:r>
            <a:r>
              <a:rPr lang="en-GB" sz="2000" dirty="0">
                <a:latin typeface="SassoonPrimaryInfant" panose="00000400000000000000" pitchFamily="2" charset="0"/>
              </a:rPr>
              <a:t>).</a:t>
            </a:r>
          </a:p>
          <a:p>
            <a:pPr fontAlgn="base"/>
            <a:r>
              <a:rPr lang="en-GB" sz="2000" dirty="0">
                <a:latin typeface="SassoonPrimaryInfant" panose="00000400000000000000" pitchFamily="2" charset="0"/>
              </a:rPr>
              <a:t>If they’re struggling with a word, help to break it down into individual sounds, then blend the sounds together. Breaking words down into syllables can also help. With longer or </a:t>
            </a:r>
            <a:r>
              <a:rPr lang="en-GB" sz="2000" u="sng" dirty="0">
                <a:latin typeface="SassoonPrimaryInfant" panose="00000400000000000000" pitchFamily="2" charset="0"/>
                <a:hlinkClick r:id="rId5"/>
              </a:rPr>
              <a:t>compound</a:t>
            </a:r>
            <a:r>
              <a:rPr lang="en-GB" sz="2000" dirty="0">
                <a:latin typeface="SassoonPrimaryInfant" panose="00000400000000000000" pitchFamily="2" charset="0"/>
              </a:rPr>
              <a:t> words, support children to identify elements of the word they might know or find easier to decode, for instance, rain/</a:t>
            </a:r>
            <a:r>
              <a:rPr lang="en-GB" sz="2000" dirty="0" err="1">
                <a:latin typeface="SassoonPrimaryInfant" panose="00000400000000000000" pitchFamily="2" charset="0"/>
              </a:rPr>
              <a:t>ing</a:t>
            </a:r>
            <a:r>
              <a:rPr lang="en-GB" sz="2000" dirty="0">
                <a:latin typeface="SassoonPrimaryInfant" panose="00000400000000000000" pitchFamily="2" charset="0"/>
              </a:rPr>
              <a:t>, kind/</a:t>
            </a:r>
            <a:r>
              <a:rPr lang="en-GB" sz="2000" dirty="0" err="1">
                <a:latin typeface="SassoonPrimaryInfant" panose="00000400000000000000" pitchFamily="2" charset="0"/>
              </a:rPr>
              <a:t>est</a:t>
            </a:r>
            <a:r>
              <a:rPr lang="en-GB" sz="2000" dirty="0">
                <a:latin typeface="SassoonPrimaryInfant" panose="00000400000000000000" pitchFamily="2" charset="0"/>
              </a:rPr>
              <a:t>, foot/ball. Cover up part of the word and encourage children to read it in smaller chunks.</a:t>
            </a:r>
          </a:p>
          <a:p>
            <a:pPr fontAlgn="base"/>
            <a:r>
              <a:rPr lang="en-GB" sz="2000" dirty="0">
                <a:latin typeface="SassoonPrimaryInfant" panose="00000400000000000000" pitchFamily="2" charset="0"/>
              </a:rPr>
              <a:t>If your child is still struggling, it’s OK to tell them the word.</a:t>
            </a:r>
          </a:p>
          <a:p>
            <a:pPr fontAlgn="base"/>
            <a:r>
              <a:rPr lang="en-GB" sz="2000" dirty="0">
                <a:latin typeface="SassoonPrimaryInfant" panose="00000400000000000000" pitchFamily="2" charset="0"/>
              </a:rPr>
              <a:t>Finally, don’t forget that praise is really motivating for children as they read.</a:t>
            </a:r>
          </a:p>
        </p:txBody>
      </p:sp>
    </p:spTree>
    <p:extLst>
      <p:ext uri="{BB962C8B-B14F-4D97-AF65-F5344CB8AC3E}">
        <p14:creationId xmlns:p14="http://schemas.microsoft.com/office/powerpoint/2010/main" val="1983411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0F1338-3A0B-4C1F-AA8A-F606D899E0D5}"/>
              </a:ext>
            </a:extLst>
          </p:cNvPr>
          <p:cNvSpPr/>
          <p:nvPr/>
        </p:nvSpPr>
        <p:spPr>
          <a:xfrm>
            <a:off x="162762" y="119270"/>
            <a:ext cx="11251800" cy="4893647"/>
          </a:xfrm>
          <a:prstGeom prst="rect">
            <a:avLst/>
          </a:prstGeom>
        </p:spPr>
        <p:txBody>
          <a:bodyPr wrap="square">
            <a:spAutoFit/>
          </a:bodyPr>
          <a:lstStyle/>
          <a:p>
            <a:r>
              <a:rPr lang="en-GB" sz="3200" u="sng" dirty="0">
                <a:latin typeface="SassoonPrimaryInfant" panose="00000400000000000000" pitchFamily="2" charset="0"/>
              </a:rPr>
              <a:t>Bug Club – Login at home</a:t>
            </a:r>
          </a:p>
          <a:p>
            <a:endParaRPr lang="en-GB" sz="2800" u="sng" dirty="0">
              <a:latin typeface="SassoonPrimaryInfant" panose="00000400000000000000" pitchFamily="2" charset="0"/>
            </a:endParaRPr>
          </a:p>
          <a:p>
            <a:endParaRPr lang="en-GB" sz="2800" u="sng" dirty="0">
              <a:latin typeface="SassoonPrimaryInfant" panose="00000400000000000000" pitchFamily="2" charset="0"/>
            </a:endParaRPr>
          </a:p>
          <a:p>
            <a:r>
              <a:rPr lang="en-GB" sz="2800" dirty="0">
                <a:latin typeface="SassoonPrimaryInfant" panose="00000400000000000000" pitchFamily="2" charset="0"/>
              </a:rPr>
              <a:t>Each child has a Bug Club login that is stuck in the front of their reading diaries. It is an early introduction to homework, we put  fun, interactive games on there for you to help your child with. Some children need adult support to do this and we want all children to do this weekly as their homework. There is access to more of our reading books on there, if they finish their physical reading books and you’d like to do some more then please do but there is no expectation to do this on top of school reading books. </a:t>
            </a:r>
          </a:p>
        </p:txBody>
      </p:sp>
      <p:pic>
        <p:nvPicPr>
          <p:cNvPr id="4" name="Picture 3">
            <a:extLst>
              <a:ext uri="{FF2B5EF4-FFF2-40B4-BE49-F238E27FC236}">
                <a16:creationId xmlns:a16="http://schemas.microsoft.com/office/drawing/2014/main" id="{EE1D9612-0263-4A56-907E-B2263B022AC3}"/>
              </a:ext>
            </a:extLst>
          </p:cNvPr>
          <p:cNvPicPr>
            <a:picLocks noChangeAspect="1"/>
          </p:cNvPicPr>
          <p:nvPr/>
        </p:nvPicPr>
        <p:blipFill>
          <a:blip r:embed="rId2"/>
          <a:stretch>
            <a:fillRect/>
          </a:stretch>
        </p:blipFill>
        <p:spPr>
          <a:xfrm>
            <a:off x="8309112" y="119271"/>
            <a:ext cx="3720125" cy="130426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177837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A85BBE-F28F-49FB-BDBB-69BC2A5F7AE8}"/>
              </a:ext>
            </a:extLst>
          </p:cNvPr>
          <p:cNvPicPr>
            <a:picLocks noChangeAspect="1"/>
          </p:cNvPicPr>
          <p:nvPr/>
        </p:nvPicPr>
        <p:blipFill>
          <a:blip r:embed="rId2"/>
          <a:stretch>
            <a:fillRect/>
          </a:stretch>
        </p:blipFill>
        <p:spPr>
          <a:xfrm>
            <a:off x="0" y="1707045"/>
            <a:ext cx="6211336" cy="3443909"/>
          </a:xfrm>
          <a:prstGeom prst="rect">
            <a:avLst/>
          </a:prstGeom>
        </p:spPr>
      </p:pic>
      <p:sp>
        <p:nvSpPr>
          <p:cNvPr id="3" name="TextBox 2">
            <a:extLst>
              <a:ext uri="{FF2B5EF4-FFF2-40B4-BE49-F238E27FC236}">
                <a16:creationId xmlns:a16="http://schemas.microsoft.com/office/drawing/2014/main" id="{69F2301B-9E64-4694-A92B-C08D5B2FC761}"/>
              </a:ext>
            </a:extLst>
          </p:cNvPr>
          <p:cNvSpPr txBox="1"/>
          <p:nvPr/>
        </p:nvSpPr>
        <p:spPr>
          <a:xfrm>
            <a:off x="218454" y="198940"/>
            <a:ext cx="12159075" cy="1508105"/>
          </a:xfrm>
          <a:prstGeom prst="rect">
            <a:avLst/>
          </a:prstGeom>
          <a:noFill/>
        </p:spPr>
        <p:txBody>
          <a:bodyPr wrap="square" rtlCol="0">
            <a:spAutoFit/>
          </a:bodyPr>
          <a:lstStyle/>
          <a:p>
            <a:r>
              <a:rPr lang="en-GB" sz="3600" u="sng" dirty="0">
                <a:latin typeface="SassoonPrimaryInfant" panose="00000400000000000000" pitchFamily="2" charset="0"/>
              </a:rPr>
              <a:t>What to do when you log on</a:t>
            </a:r>
            <a:r>
              <a:rPr lang="en-GB" sz="3600" dirty="0">
                <a:latin typeface="SassoonPrimaryInfant" panose="00000400000000000000" pitchFamily="2" charset="0"/>
              </a:rPr>
              <a:t>…</a:t>
            </a:r>
          </a:p>
          <a:p>
            <a:endParaRPr lang="en-GB" sz="2800" dirty="0">
              <a:latin typeface="SassoonPrimaryInfant" panose="00000400000000000000" pitchFamily="2" charset="0"/>
            </a:endParaRPr>
          </a:p>
          <a:p>
            <a:r>
              <a:rPr lang="en-GB" sz="2800" dirty="0">
                <a:latin typeface="SassoonPrimaryInfant" panose="00000400000000000000" pitchFamily="2" charset="0"/>
              </a:rPr>
              <a:t>This is available on the Year One webpage..</a:t>
            </a:r>
            <a:r>
              <a:rPr lang="en-GB" dirty="0"/>
              <a:t>.</a:t>
            </a:r>
          </a:p>
        </p:txBody>
      </p:sp>
      <p:pic>
        <p:nvPicPr>
          <p:cNvPr id="4" name="Picture 3">
            <a:extLst>
              <a:ext uri="{FF2B5EF4-FFF2-40B4-BE49-F238E27FC236}">
                <a16:creationId xmlns:a16="http://schemas.microsoft.com/office/drawing/2014/main" id="{A2220A65-60DC-41DC-8801-D54FE3075EB7}"/>
              </a:ext>
            </a:extLst>
          </p:cNvPr>
          <p:cNvPicPr>
            <a:picLocks noChangeAspect="1"/>
          </p:cNvPicPr>
          <p:nvPr/>
        </p:nvPicPr>
        <p:blipFill>
          <a:blip r:embed="rId3"/>
          <a:stretch>
            <a:fillRect/>
          </a:stretch>
        </p:blipFill>
        <p:spPr>
          <a:xfrm>
            <a:off x="6353175" y="1905000"/>
            <a:ext cx="5838825" cy="4953000"/>
          </a:xfrm>
          <a:prstGeom prst="rect">
            <a:avLst/>
          </a:prstGeom>
        </p:spPr>
      </p:pic>
      <p:sp>
        <p:nvSpPr>
          <p:cNvPr id="5" name="TextBox 4">
            <a:extLst>
              <a:ext uri="{FF2B5EF4-FFF2-40B4-BE49-F238E27FC236}">
                <a16:creationId xmlns:a16="http://schemas.microsoft.com/office/drawing/2014/main" id="{0D3B8644-F2D6-46E1-91FD-03C3D97BE18E}"/>
              </a:ext>
            </a:extLst>
          </p:cNvPr>
          <p:cNvSpPr txBox="1"/>
          <p:nvPr/>
        </p:nvSpPr>
        <p:spPr>
          <a:xfrm>
            <a:off x="278295" y="5473148"/>
            <a:ext cx="5654745" cy="1077218"/>
          </a:xfrm>
          <a:prstGeom prst="rect">
            <a:avLst/>
          </a:prstGeom>
          <a:noFill/>
        </p:spPr>
        <p:txBody>
          <a:bodyPr wrap="square" rtlCol="0">
            <a:spAutoFit/>
          </a:bodyPr>
          <a:lstStyle/>
          <a:p>
            <a:pPr algn="ctr"/>
            <a:r>
              <a:rPr lang="en-GB" sz="3200" dirty="0">
                <a:latin typeface="SassoonPrimaryInfant" panose="00000400000000000000" pitchFamily="2" charset="0"/>
              </a:rPr>
              <a:t>The handout gives details on how to access any books we set </a:t>
            </a:r>
          </a:p>
        </p:txBody>
      </p:sp>
    </p:spTree>
    <p:extLst>
      <p:ext uri="{BB962C8B-B14F-4D97-AF65-F5344CB8AC3E}">
        <p14:creationId xmlns:p14="http://schemas.microsoft.com/office/powerpoint/2010/main" val="1664696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CC44FF-5760-44E2-BF91-C553E0CA6205}"/>
              </a:ext>
            </a:extLst>
          </p:cNvPr>
          <p:cNvPicPr>
            <a:picLocks noChangeAspect="1"/>
          </p:cNvPicPr>
          <p:nvPr/>
        </p:nvPicPr>
        <p:blipFill>
          <a:blip r:embed="rId2"/>
          <a:stretch>
            <a:fillRect/>
          </a:stretch>
        </p:blipFill>
        <p:spPr>
          <a:xfrm>
            <a:off x="0" y="0"/>
            <a:ext cx="6162675" cy="4772025"/>
          </a:xfrm>
          <a:prstGeom prst="rect">
            <a:avLst/>
          </a:prstGeom>
        </p:spPr>
      </p:pic>
      <p:pic>
        <p:nvPicPr>
          <p:cNvPr id="3" name="Picture 2">
            <a:extLst>
              <a:ext uri="{FF2B5EF4-FFF2-40B4-BE49-F238E27FC236}">
                <a16:creationId xmlns:a16="http://schemas.microsoft.com/office/drawing/2014/main" id="{CAB86ADB-6D4C-43C9-821D-2DEC62B80EDB}"/>
              </a:ext>
            </a:extLst>
          </p:cNvPr>
          <p:cNvPicPr>
            <a:picLocks noChangeAspect="1"/>
          </p:cNvPicPr>
          <p:nvPr/>
        </p:nvPicPr>
        <p:blipFill>
          <a:blip r:embed="rId3"/>
          <a:stretch>
            <a:fillRect/>
          </a:stretch>
        </p:blipFill>
        <p:spPr>
          <a:xfrm>
            <a:off x="19067" y="4985508"/>
            <a:ext cx="6124539" cy="911709"/>
          </a:xfrm>
          <a:prstGeom prst="rect">
            <a:avLst/>
          </a:prstGeom>
        </p:spPr>
      </p:pic>
      <p:pic>
        <p:nvPicPr>
          <p:cNvPr id="4" name="Picture 3">
            <a:extLst>
              <a:ext uri="{FF2B5EF4-FFF2-40B4-BE49-F238E27FC236}">
                <a16:creationId xmlns:a16="http://schemas.microsoft.com/office/drawing/2014/main" id="{A93201CF-DD7F-4E36-BC9E-6A2713A3CFDF}"/>
              </a:ext>
            </a:extLst>
          </p:cNvPr>
          <p:cNvPicPr>
            <a:picLocks noChangeAspect="1"/>
          </p:cNvPicPr>
          <p:nvPr/>
        </p:nvPicPr>
        <p:blipFill>
          <a:blip r:embed="rId4"/>
          <a:stretch>
            <a:fillRect/>
          </a:stretch>
        </p:blipFill>
        <p:spPr>
          <a:xfrm>
            <a:off x="6315075" y="0"/>
            <a:ext cx="5876925" cy="4810125"/>
          </a:xfrm>
          <a:prstGeom prst="rect">
            <a:avLst/>
          </a:prstGeom>
        </p:spPr>
      </p:pic>
      <p:pic>
        <p:nvPicPr>
          <p:cNvPr id="5" name="Picture 4">
            <a:extLst>
              <a:ext uri="{FF2B5EF4-FFF2-40B4-BE49-F238E27FC236}">
                <a16:creationId xmlns:a16="http://schemas.microsoft.com/office/drawing/2014/main" id="{E6F1B570-4827-4B62-9033-6CC328FCC085}"/>
              </a:ext>
            </a:extLst>
          </p:cNvPr>
          <p:cNvPicPr>
            <a:picLocks noChangeAspect="1"/>
          </p:cNvPicPr>
          <p:nvPr/>
        </p:nvPicPr>
        <p:blipFill>
          <a:blip r:embed="rId5"/>
          <a:stretch>
            <a:fillRect/>
          </a:stretch>
        </p:blipFill>
        <p:spPr>
          <a:xfrm>
            <a:off x="6353174" y="5041312"/>
            <a:ext cx="5800725" cy="800100"/>
          </a:xfrm>
          <a:prstGeom prst="rect">
            <a:avLst/>
          </a:prstGeom>
        </p:spPr>
      </p:pic>
      <p:cxnSp>
        <p:nvCxnSpPr>
          <p:cNvPr id="7" name="Straight Connector 6">
            <a:extLst>
              <a:ext uri="{FF2B5EF4-FFF2-40B4-BE49-F238E27FC236}">
                <a16:creationId xmlns:a16="http://schemas.microsoft.com/office/drawing/2014/main" id="{E3173FDF-9FB9-42E1-AFE2-410DC7F541FD}"/>
              </a:ext>
            </a:extLst>
          </p:cNvPr>
          <p:cNvCxnSpPr/>
          <p:nvPr/>
        </p:nvCxnSpPr>
        <p:spPr>
          <a:xfrm flipH="1">
            <a:off x="6238855" y="0"/>
            <a:ext cx="19069" cy="685800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97434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2D2D7A-A442-45D2-85D9-1DAA550181CE}"/>
              </a:ext>
            </a:extLst>
          </p:cNvPr>
          <p:cNvSpPr txBox="1"/>
          <p:nvPr/>
        </p:nvSpPr>
        <p:spPr>
          <a:xfrm>
            <a:off x="116170" y="120820"/>
            <a:ext cx="8630265" cy="6555641"/>
          </a:xfrm>
          <a:prstGeom prst="rect">
            <a:avLst/>
          </a:prstGeom>
          <a:noFill/>
        </p:spPr>
        <p:txBody>
          <a:bodyPr wrap="square" rtlCol="0">
            <a:spAutoFit/>
          </a:bodyPr>
          <a:lstStyle/>
          <a:p>
            <a:pPr algn="just"/>
            <a:r>
              <a:rPr lang="en-GB" sz="2800" u="sng" dirty="0">
                <a:latin typeface="SassoonPrimaryInfant" panose="00000400000000000000" pitchFamily="2" charset="0"/>
              </a:rPr>
              <a:t>Mock screen and Interventions</a:t>
            </a:r>
          </a:p>
          <a:p>
            <a:pPr algn="just"/>
            <a:endParaRPr lang="en-GB" sz="2800" u="sng" dirty="0">
              <a:latin typeface="SassoonPrimaryInfant" panose="00000400000000000000" pitchFamily="2" charset="0"/>
            </a:endParaRPr>
          </a:p>
          <a:p>
            <a:pPr algn="just"/>
            <a:r>
              <a:rPr lang="en-GB" sz="2800" dirty="0">
                <a:latin typeface="SassoonPrimaryInfant" panose="00000400000000000000" pitchFamily="2" charset="0"/>
              </a:rPr>
              <a:t>Children have </a:t>
            </a:r>
            <a:r>
              <a:rPr lang="en-GB" sz="2800" dirty="0" err="1">
                <a:latin typeface="SassoonPrimaryInfant" panose="00000400000000000000" pitchFamily="2" charset="0"/>
              </a:rPr>
              <a:t>complated</a:t>
            </a:r>
            <a:r>
              <a:rPr lang="en-GB" sz="2800" dirty="0">
                <a:latin typeface="SassoonPrimaryInfant" panose="00000400000000000000" pitchFamily="2" charset="0"/>
              </a:rPr>
              <a:t> two mock screens, one in December and one in March, these were carried out to get them used to the process and for us to know where children are at.  This has  had no time limit and for some children was done in small chunks. There has been pressure, lots of encouragement and time 1 on 1 (which they love). </a:t>
            </a:r>
          </a:p>
          <a:p>
            <a:pPr algn="just"/>
            <a:endParaRPr lang="en-GB" sz="2800" dirty="0">
              <a:latin typeface="SassoonPrimaryInfant" panose="00000400000000000000" pitchFamily="2" charset="0"/>
            </a:endParaRPr>
          </a:p>
          <a:p>
            <a:pPr algn="just"/>
            <a:r>
              <a:rPr lang="en-GB" sz="2800" dirty="0">
                <a:latin typeface="SassoonPrimaryInfant" panose="00000400000000000000" pitchFamily="2" charset="0"/>
              </a:rPr>
              <a:t>As a result of the mocks, some children are offered small group interventions Mrs Carr and Miss Fleming. We will let you know if this is your child. It is nothing to be concerned about, it’s a boost for a short time to support and help their learning. </a:t>
            </a:r>
            <a:endParaRPr lang="en-GB" sz="2400" dirty="0">
              <a:latin typeface="SassoonPrimaryInfant" panose="00000400000000000000" pitchFamily="2" charset="0"/>
            </a:endParaRPr>
          </a:p>
        </p:txBody>
      </p:sp>
      <p:pic>
        <p:nvPicPr>
          <p:cNvPr id="2" name="Picture 1">
            <a:extLst>
              <a:ext uri="{FF2B5EF4-FFF2-40B4-BE49-F238E27FC236}">
                <a16:creationId xmlns:a16="http://schemas.microsoft.com/office/drawing/2014/main" id="{719C00D2-19D0-4880-8BFD-8E71655EC9BF}"/>
              </a:ext>
            </a:extLst>
          </p:cNvPr>
          <p:cNvPicPr>
            <a:picLocks noChangeAspect="1"/>
          </p:cNvPicPr>
          <p:nvPr/>
        </p:nvPicPr>
        <p:blipFill>
          <a:blip r:embed="rId2"/>
          <a:stretch>
            <a:fillRect/>
          </a:stretch>
        </p:blipFill>
        <p:spPr>
          <a:xfrm>
            <a:off x="9094091" y="2743104"/>
            <a:ext cx="2981739" cy="3933357"/>
          </a:xfrm>
          <a:prstGeom prst="rect">
            <a:avLst/>
          </a:prstGeom>
        </p:spPr>
      </p:pic>
      <p:pic>
        <p:nvPicPr>
          <p:cNvPr id="4" name="Picture 3">
            <a:extLst>
              <a:ext uri="{FF2B5EF4-FFF2-40B4-BE49-F238E27FC236}">
                <a16:creationId xmlns:a16="http://schemas.microsoft.com/office/drawing/2014/main" id="{2AE40BF3-6C5D-4468-A634-DC64659407FE}"/>
              </a:ext>
            </a:extLst>
          </p:cNvPr>
          <p:cNvPicPr>
            <a:picLocks noChangeAspect="1"/>
          </p:cNvPicPr>
          <p:nvPr/>
        </p:nvPicPr>
        <p:blipFill>
          <a:blip r:embed="rId3"/>
          <a:stretch>
            <a:fillRect/>
          </a:stretch>
        </p:blipFill>
        <p:spPr>
          <a:xfrm>
            <a:off x="9094091" y="181539"/>
            <a:ext cx="2847301" cy="2177348"/>
          </a:xfrm>
          <a:prstGeom prst="rect">
            <a:avLst/>
          </a:prstGeom>
        </p:spPr>
      </p:pic>
    </p:spTree>
    <p:extLst>
      <p:ext uri="{BB962C8B-B14F-4D97-AF65-F5344CB8AC3E}">
        <p14:creationId xmlns:p14="http://schemas.microsoft.com/office/powerpoint/2010/main" val="6189760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7533" y="243512"/>
            <a:ext cx="7407754" cy="6370975"/>
          </a:xfrm>
          <a:prstGeom prst="rect">
            <a:avLst/>
          </a:prstGeom>
        </p:spPr>
        <p:txBody>
          <a:bodyPr wrap="square">
            <a:spAutoFit/>
          </a:bodyPr>
          <a:lstStyle/>
          <a:p>
            <a:pPr algn="ctr"/>
            <a:r>
              <a:rPr lang="en-GB" sz="3200" u="sng" dirty="0">
                <a:latin typeface="SassoonPrimaryInfant" panose="00000400000000000000" pitchFamily="2" charset="0"/>
              </a:rPr>
              <a:t>Useful Phonics links &amp; websites </a:t>
            </a:r>
          </a:p>
          <a:p>
            <a:endParaRPr lang="en-GB" sz="2600" dirty="0">
              <a:latin typeface="SassoonPrimaryInfant" panose="00000400000000000000" pitchFamily="2" charset="0"/>
            </a:endParaRPr>
          </a:p>
          <a:p>
            <a:r>
              <a:rPr lang="en-GB" sz="2600" dirty="0">
                <a:latin typeface="SassoonPrimaryInfant" panose="00000400000000000000" pitchFamily="2" charset="0"/>
              </a:rPr>
              <a:t>Phonics Play-  http://www.phonicsplay.co.uk/ </a:t>
            </a:r>
          </a:p>
          <a:p>
            <a:r>
              <a:rPr lang="en-GB" sz="2600" dirty="0">
                <a:latin typeface="SassoonPrimaryInfant" panose="00000400000000000000" pitchFamily="2" charset="0"/>
              </a:rPr>
              <a:t> </a:t>
            </a:r>
          </a:p>
          <a:p>
            <a:r>
              <a:rPr lang="en-GB" sz="2600" dirty="0">
                <a:latin typeface="SassoonPrimaryInfant" panose="00000400000000000000" pitchFamily="2" charset="0"/>
              </a:rPr>
              <a:t>https://www.teachyourmonster.org/</a:t>
            </a:r>
          </a:p>
          <a:p>
            <a:endParaRPr lang="en-GB" sz="2600" dirty="0">
              <a:latin typeface="SassoonPrimaryInfant" panose="00000400000000000000" pitchFamily="2" charset="0"/>
            </a:endParaRPr>
          </a:p>
          <a:p>
            <a:r>
              <a:rPr lang="en-GB" sz="2600" dirty="0">
                <a:latin typeface="SassoonPrimaryInfant" panose="00000400000000000000" pitchFamily="2" charset="0"/>
                <a:hlinkClick r:id="rId2"/>
              </a:rPr>
              <a:t>https://mediaplayer.pearsoncmg.com/assets/bcpafsp2</a:t>
            </a:r>
            <a:endParaRPr lang="en-GB" sz="2600" dirty="0">
              <a:latin typeface="SassoonPrimaryInfant" panose="00000400000000000000" pitchFamily="2" charset="0"/>
            </a:endParaRPr>
          </a:p>
          <a:p>
            <a:r>
              <a:rPr lang="en-GB" sz="2600" dirty="0">
                <a:latin typeface="SassoonPrimaryInfant" panose="00000400000000000000" pitchFamily="2" charset="0"/>
              </a:rPr>
              <a:t>https://mediaplayer.pearsoncmg.com/assets/bcpafsp3</a:t>
            </a:r>
          </a:p>
          <a:p>
            <a:r>
              <a:rPr lang="en-GB" sz="2600" dirty="0">
                <a:latin typeface="SassoonPrimaryInfant" panose="00000400000000000000" pitchFamily="2" charset="0"/>
              </a:rPr>
              <a:t>https://mediaplayer.pearsoncmg.com/assets/bcpafsp5a</a:t>
            </a:r>
          </a:p>
          <a:p>
            <a:endParaRPr lang="en-GB" sz="2600" dirty="0">
              <a:latin typeface="SassoonPrimaryInfant" panose="00000400000000000000" pitchFamily="2" charset="0"/>
            </a:endParaRPr>
          </a:p>
          <a:p>
            <a:r>
              <a:rPr lang="en-GB" sz="2600" dirty="0">
                <a:latin typeface="SassoonPrimaryInfant" panose="00000400000000000000" pitchFamily="2" charset="0"/>
              </a:rPr>
              <a:t>You Tube- </a:t>
            </a:r>
          </a:p>
          <a:p>
            <a:r>
              <a:rPr lang="en-GB" sz="2600" dirty="0">
                <a:latin typeface="SassoonPrimaryInfant" panose="00000400000000000000" pitchFamily="2" charset="0"/>
              </a:rPr>
              <a:t>Mr Thorne does phonics</a:t>
            </a:r>
          </a:p>
          <a:p>
            <a:endParaRPr lang="en-GB" sz="2600" dirty="0">
              <a:latin typeface="SassoonPrimaryInfant" panose="00000400000000000000" pitchFamily="2" charset="0"/>
            </a:endParaRPr>
          </a:p>
          <a:p>
            <a:pPr algn="ctr"/>
            <a:r>
              <a:rPr lang="en-GB" sz="3200" b="1" dirty="0">
                <a:latin typeface="SassoonPrimaryInfant" panose="00000400000000000000" pitchFamily="2" charset="0"/>
                <a:sym typeface="Wingdings" panose="05000000000000000000" pitchFamily="2" charset="2"/>
              </a:rPr>
              <a:t> </a:t>
            </a:r>
            <a:r>
              <a:rPr lang="en-GB" sz="3200" b="1" dirty="0">
                <a:latin typeface="SassoonPrimaryInfant" panose="00000400000000000000" pitchFamily="2" charset="0"/>
              </a:rPr>
              <a:t>Thank you for coming </a:t>
            </a:r>
            <a:r>
              <a:rPr lang="en-GB" sz="3200" b="1" dirty="0">
                <a:latin typeface="SassoonPrimaryInfant" panose="00000400000000000000" pitchFamily="2" charset="0"/>
                <a:sym typeface="Wingdings" panose="05000000000000000000" pitchFamily="2" charset="2"/>
              </a:rPr>
              <a:t></a:t>
            </a:r>
            <a:endParaRPr lang="en-GB" sz="3200" b="1" dirty="0">
              <a:latin typeface="SassoonPrimaryInfant" panose="00000400000000000000" pitchFamily="2" charset="0"/>
            </a:endParaRPr>
          </a:p>
          <a:p>
            <a:pPr algn="ctr"/>
            <a:r>
              <a:rPr lang="en-GB" sz="3200" b="1" dirty="0">
                <a:latin typeface="SassoonPrimaryInfant" panose="00000400000000000000" pitchFamily="2" charset="0"/>
              </a:rPr>
              <a:t>ANY QUESTIONS?</a:t>
            </a:r>
          </a:p>
        </p:txBody>
      </p:sp>
      <p:pic>
        <p:nvPicPr>
          <p:cNvPr id="3" name="Picture 2">
            <a:extLst>
              <a:ext uri="{FF2B5EF4-FFF2-40B4-BE49-F238E27FC236}">
                <a16:creationId xmlns:a16="http://schemas.microsoft.com/office/drawing/2014/main" id="{33B38331-E196-4DE9-8786-6404EDC50BD8}"/>
              </a:ext>
            </a:extLst>
          </p:cNvPr>
          <p:cNvPicPr>
            <a:picLocks noChangeAspect="1"/>
          </p:cNvPicPr>
          <p:nvPr/>
        </p:nvPicPr>
        <p:blipFill>
          <a:blip r:embed="rId3"/>
          <a:stretch>
            <a:fillRect/>
          </a:stretch>
        </p:blipFill>
        <p:spPr>
          <a:xfrm>
            <a:off x="7412591" y="248735"/>
            <a:ext cx="2932526" cy="1926742"/>
          </a:xfrm>
          <a:prstGeom prst="rect">
            <a:avLst/>
          </a:prstGeom>
          <a:ln>
            <a:noFill/>
          </a:ln>
          <a:effectLst>
            <a:outerShdw blurRad="190500" algn="tl" rotWithShape="0">
              <a:srgbClr val="000000">
                <a:alpha val="70000"/>
              </a:srgbClr>
            </a:outerShdw>
          </a:effectLst>
        </p:spPr>
      </p:pic>
      <p:pic>
        <p:nvPicPr>
          <p:cNvPr id="4" name="Picture 3">
            <a:extLst>
              <a:ext uri="{FF2B5EF4-FFF2-40B4-BE49-F238E27FC236}">
                <a16:creationId xmlns:a16="http://schemas.microsoft.com/office/drawing/2014/main" id="{30DF4BE3-3B24-4622-A7AC-03B92AA4FFFD}"/>
              </a:ext>
            </a:extLst>
          </p:cNvPr>
          <p:cNvPicPr>
            <a:picLocks noChangeAspect="1"/>
          </p:cNvPicPr>
          <p:nvPr/>
        </p:nvPicPr>
        <p:blipFill>
          <a:blip r:embed="rId4"/>
          <a:stretch>
            <a:fillRect/>
          </a:stretch>
        </p:blipFill>
        <p:spPr>
          <a:xfrm>
            <a:off x="7319618" y="4982378"/>
            <a:ext cx="3551169" cy="1729164"/>
          </a:xfrm>
          <a:prstGeom prst="rect">
            <a:avLst/>
          </a:prstGeom>
          <a:ln>
            <a:noFill/>
          </a:ln>
          <a:effectLst>
            <a:outerShdw blurRad="190500" algn="tl" rotWithShape="0">
              <a:srgbClr val="000000">
                <a:alpha val="70000"/>
              </a:srgbClr>
            </a:outerShdw>
          </a:effectLst>
        </p:spPr>
      </p:pic>
      <p:pic>
        <p:nvPicPr>
          <p:cNvPr id="5" name="Picture 4">
            <a:extLst>
              <a:ext uri="{FF2B5EF4-FFF2-40B4-BE49-F238E27FC236}">
                <a16:creationId xmlns:a16="http://schemas.microsoft.com/office/drawing/2014/main" id="{6E50A242-3E78-4626-A773-507D2A512C9D}"/>
              </a:ext>
            </a:extLst>
          </p:cNvPr>
          <p:cNvPicPr>
            <a:picLocks noChangeAspect="1"/>
          </p:cNvPicPr>
          <p:nvPr/>
        </p:nvPicPr>
        <p:blipFill>
          <a:blip r:embed="rId5"/>
          <a:stretch>
            <a:fillRect/>
          </a:stretch>
        </p:blipFill>
        <p:spPr>
          <a:xfrm>
            <a:off x="8878854" y="2632338"/>
            <a:ext cx="2782745" cy="189317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16597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6228</TotalTime>
  <Words>1198</Words>
  <Application>Microsoft Office PowerPoint</Application>
  <PresentationFormat>Widescreen</PresentationFormat>
  <Paragraphs>95</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SassoonPrimaryInfant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Gray</dc:creator>
  <cp:lastModifiedBy>S CARR TJP</cp:lastModifiedBy>
  <cp:revision>49</cp:revision>
  <cp:lastPrinted>2019-09-19T15:32:25Z</cp:lastPrinted>
  <dcterms:created xsi:type="dcterms:W3CDTF">2019-09-18T16:02:24Z</dcterms:created>
  <dcterms:modified xsi:type="dcterms:W3CDTF">2025-05-07T09:19:39Z</dcterms:modified>
</cp:coreProperties>
</file>