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59" r:id="rId5"/>
    <p:sldId id="260" r:id="rId6"/>
    <p:sldId id="261" r:id="rId7"/>
    <p:sldId id="279" r:id="rId8"/>
    <p:sldId id="280" r:id="rId9"/>
    <p:sldId id="283" r:id="rId10"/>
    <p:sldId id="282" r:id="rId11"/>
    <p:sldId id="281" r:id="rId12"/>
    <p:sldId id="262" r:id="rId13"/>
    <p:sldId id="276" r:id="rId14"/>
    <p:sldId id="278" r:id="rId15"/>
    <p:sldId id="277" r:id="rId16"/>
    <p:sldId id="263" r:id="rId17"/>
    <p:sldId id="270" r:id="rId18"/>
    <p:sldId id="271" r:id="rId19"/>
    <p:sldId id="272" r:id="rId20"/>
    <p:sldId id="273" r:id="rId21"/>
    <p:sldId id="274" r:id="rId22"/>
    <p:sldId id="264" r:id="rId23"/>
    <p:sldId id="266" r:id="rId24"/>
    <p:sldId id="267" r:id="rId25"/>
    <p:sldId id="265" r:id="rId26"/>
    <p:sldId id="275" r:id="rId27"/>
    <p:sldId id="268" r:id="rId28"/>
    <p:sldId id="269"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60"/>
  </p:normalViewPr>
  <p:slideViewPr>
    <p:cSldViewPr snapToGrid="0">
      <p:cViewPr varScale="1">
        <p:scale>
          <a:sx n="68" d="100"/>
          <a:sy n="68" d="100"/>
        </p:scale>
        <p:origin x="6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39C6E7-6DD5-4F73-8BB0-4E8946F33376}" type="datetimeFigureOut">
              <a:rPr lang="en-GB" smtClean="0"/>
              <a:t>06/11/2024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EBA1E9-4C32-4D98-95DF-F37F0F086CFF}" type="slidenum">
              <a:rPr lang="en-GB" smtClean="0"/>
              <a:t>‹#›</a:t>
            </a:fld>
            <a:endParaRPr lang="en-GB"/>
          </a:p>
        </p:txBody>
      </p:sp>
    </p:spTree>
    <p:extLst>
      <p:ext uri="{BB962C8B-B14F-4D97-AF65-F5344CB8AC3E}">
        <p14:creationId xmlns:p14="http://schemas.microsoft.com/office/powerpoint/2010/main" val="897001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so open- matter of fact</a:t>
            </a:r>
          </a:p>
          <a:p>
            <a:r>
              <a:rPr lang="en-GB" dirty="0"/>
              <a:t>Boys </a:t>
            </a:r>
            <a:r>
              <a:rPr lang="en-GB" dirty="0" err="1"/>
              <a:t>dancining</a:t>
            </a:r>
            <a:r>
              <a:rPr lang="en-GB" dirty="0"/>
              <a:t>- year 6</a:t>
            </a:r>
          </a:p>
        </p:txBody>
      </p:sp>
      <p:sp>
        <p:nvSpPr>
          <p:cNvPr id="4" name="Slide Number Placeholder 3"/>
          <p:cNvSpPr>
            <a:spLocks noGrp="1"/>
          </p:cNvSpPr>
          <p:nvPr>
            <p:ph type="sldNum" sz="quarter" idx="5"/>
          </p:nvPr>
        </p:nvSpPr>
        <p:spPr/>
        <p:txBody>
          <a:bodyPr/>
          <a:lstStyle/>
          <a:p>
            <a:fld id="{9EEBA1E9-4C32-4D98-95DF-F37F0F086CFF}" type="slidenum">
              <a:rPr lang="en-GB" smtClean="0"/>
              <a:t>13</a:t>
            </a:fld>
            <a:endParaRPr lang="en-GB"/>
          </a:p>
        </p:txBody>
      </p:sp>
    </p:spTree>
    <p:extLst>
      <p:ext uri="{BB962C8B-B14F-4D97-AF65-F5344CB8AC3E}">
        <p14:creationId xmlns:p14="http://schemas.microsoft.com/office/powerpoint/2010/main" val="2654813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For example, when your child takes part in a sports game or activity they would need to have a higher state of alertness than when, for example, they are reading or completing work.</a:t>
            </a:r>
            <a:endParaRPr lang="en-GB" dirty="0"/>
          </a:p>
        </p:txBody>
      </p:sp>
      <p:sp>
        <p:nvSpPr>
          <p:cNvPr id="4" name="Slide Number Placeholder 3"/>
          <p:cNvSpPr>
            <a:spLocks noGrp="1"/>
          </p:cNvSpPr>
          <p:nvPr>
            <p:ph type="sldNum" sz="quarter" idx="5"/>
          </p:nvPr>
        </p:nvSpPr>
        <p:spPr/>
        <p:txBody>
          <a:bodyPr/>
          <a:lstStyle/>
          <a:p>
            <a:fld id="{9EEBA1E9-4C32-4D98-95DF-F37F0F086CFF}" type="slidenum">
              <a:rPr lang="en-GB" smtClean="0"/>
              <a:t>17</a:t>
            </a:fld>
            <a:endParaRPr lang="en-GB"/>
          </a:p>
        </p:txBody>
      </p:sp>
    </p:spTree>
    <p:extLst>
      <p:ext uri="{BB962C8B-B14F-4D97-AF65-F5344CB8AC3E}">
        <p14:creationId xmlns:p14="http://schemas.microsoft.com/office/powerpoint/2010/main" val="30759374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For example, when your child takes part in a sports game or activity they would need to have a higher state of alertness than when, for example, they are reading or completing work.</a:t>
            </a:r>
            <a:endParaRPr lang="en-GB" dirty="0"/>
          </a:p>
        </p:txBody>
      </p:sp>
      <p:sp>
        <p:nvSpPr>
          <p:cNvPr id="4" name="Slide Number Placeholder 3"/>
          <p:cNvSpPr>
            <a:spLocks noGrp="1"/>
          </p:cNvSpPr>
          <p:nvPr>
            <p:ph type="sldNum" sz="quarter" idx="5"/>
          </p:nvPr>
        </p:nvSpPr>
        <p:spPr/>
        <p:txBody>
          <a:bodyPr/>
          <a:lstStyle/>
          <a:p>
            <a:fld id="{9EEBA1E9-4C32-4D98-95DF-F37F0F086CFF}" type="slidenum">
              <a:rPr lang="en-GB" smtClean="0"/>
              <a:t>18</a:t>
            </a:fld>
            <a:endParaRPr lang="en-GB"/>
          </a:p>
        </p:txBody>
      </p:sp>
    </p:spTree>
    <p:extLst>
      <p:ext uri="{BB962C8B-B14F-4D97-AF65-F5344CB8AC3E}">
        <p14:creationId xmlns:p14="http://schemas.microsoft.com/office/powerpoint/2010/main" val="10092635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For example, when your child takes part in a sports game or activity they would need to have a higher state of alertness than when, for example, they are reading or completing work.</a:t>
            </a:r>
            <a:endParaRPr lang="en-GB" dirty="0"/>
          </a:p>
        </p:txBody>
      </p:sp>
      <p:sp>
        <p:nvSpPr>
          <p:cNvPr id="4" name="Slide Number Placeholder 3"/>
          <p:cNvSpPr>
            <a:spLocks noGrp="1"/>
          </p:cNvSpPr>
          <p:nvPr>
            <p:ph type="sldNum" sz="quarter" idx="5"/>
          </p:nvPr>
        </p:nvSpPr>
        <p:spPr/>
        <p:txBody>
          <a:bodyPr/>
          <a:lstStyle/>
          <a:p>
            <a:fld id="{9EEBA1E9-4C32-4D98-95DF-F37F0F086CFF}" type="slidenum">
              <a:rPr lang="en-GB" smtClean="0"/>
              <a:t>19</a:t>
            </a:fld>
            <a:endParaRPr lang="en-GB"/>
          </a:p>
        </p:txBody>
      </p:sp>
    </p:spTree>
    <p:extLst>
      <p:ext uri="{BB962C8B-B14F-4D97-AF65-F5344CB8AC3E}">
        <p14:creationId xmlns:p14="http://schemas.microsoft.com/office/powerpoint/2010/main" val="3429766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EBA1E9-4C32-4D98-95DF-F37F0F086CFF}" type="slidenum">
              <a:rPr lang="en-GB" smtClean="0"/>
              <a:t>20</a:t>
            </a:fld>
            <a:endParaRPr lang="en-GB"/>
          </a:p>
        </p:txBody>
      </p:sp>
    </p:spTree>
    <p:extLst>
      <p:ext uri="{BB962C8B-B14F-4D97-AF65-F5344CB8AC3E}">
        <p14:creationId xmlns:p14="http://schemas.microsoft.com/office/powerpoint/2010/main" val="1959963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EBA1E9-4C32-4D98-95DF-F37F0F086CFF}" type="slidenum">
              <a:rPr lang="en-GB" smtClean="0"/>
              <a:t>21</a:t>
            </a:fld>
            <a:endParaRPr lang="en-GB"/>
          </a:p>
        </p:txBody>
      </p:sp>
    </p:spTree>
    <p:extLst>
      <p:ext uri="{BB962C8B-B14F-4D97-AF65-F5344CB8AC3E}">
        <p14:creationId xmlns:p14="http://schemas.microsoft.com/office/powerpoint/2010/main" val="3714916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EBA1E9-4C32-4D98-95DF-F37F0F086CFF}" type="slidenum">
              <a:rPr lang="en-GB" smtClean="0"/>
              <a:t>28</a:t>
            </a:fld>
            <a:endParaRPr lang="en-GB"/>
          </a:p>
        </p:txBody>
      </p:sp>
    </p:spTree>
    <p:extLst>
      <p:ext uri="{BB962C8B-B14F-4D97-AF65-F5344CB8AC3E}">
        <p14:creationId xmlns:p14="http://schemas.microsoft.com/office/powerpoint/2010/main" val="1335677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A7F3E71-CE1E-4818-BB28-BA81CB42CA3E}"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1046554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7F3E71-CE1E-4818-BB28-BA81CB42CA3E}"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1248990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A7F3E71-CE1E-4818-BB28-BA81CB42CA3E}"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3536329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7F3E71-CE1E-4818-BB28-BA81CB42CA3E}"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198219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7F3E71-CE1E-4818-BB28-BA81CB42CA3E}" type="datetimeFigureOut">
              <a:rPr lang="en-GB" smtClean="0"/>
              <a:t>06/11/2024</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662679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A7F3E71-CE1E-4818-BB28-BA81CB42CA3E}" type="datetimeFigureOut">
              <a:rPr lang="en-GB" smtClean="0"/>
              <a:t>06/11/2024</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3618966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7F3E71-CE1E-4818-BB28-BA81CB42CA3E}" type="datetimeFigureOut">
              <a:rPr lang="en-GB" smtClean="0"/>
              <a:t>06/11/2024</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2554778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A7F3E71-CE1E-4818-BB28-BA81CB42CA3E}"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3211511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A7F3E71-CE1E-4818-BB28-BA81CB42CA3E}"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66603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A7F3E71-CE1E-4818-BB28-BA81CB42CA3E}"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1929589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A7F3E71-CE1E-4818-BB28-BA81CB42CA3E}"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43F3F9D-EB84-48CC-8C59-FE2861FE325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199588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A7F3E71-CE1E-4818-BB28-BA81CB42CA3E}"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24445780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A7F3E71-CE1E-4818-BB28-BA81CB42CA3E}"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43F3F9D-EB84-48CC-8C59-FE2861FE325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157582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A7F3E71-CE1E-4818-BB28-BA81CB42CA3E}" type="datetimeFigureOut">
              <a:rPr lang="en-GB" smtClean="0"/>
              <a:t>06/11/2024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2683808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7F3E71-CE1E-4818-BB28-BA81CB42CA3E}"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18767524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7F3E71-CE1E-4818-BB28-BA81CB42CA3E}" type="datetimeFigureOut">
              <a:rPr lang="en-GB" smtClean="0"/>
              <a:t>06/11/2024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43F3F9D-EB84-48CC-8C59-FE2861FE325B}" type="slidenum">
              <a:rPr lang="en-GB" smtClean="0"/>
              <a:t>‹#›</a:t>
            </a:fld>
            <a:endParaRPr lang="en-GB"/>
          </a:p>
        </p:txBody>
      </p:sp>
    </p:spTree>
    <p:extLst>
      <p:ext uri="{BB962C8B-B14F-4D97-AF65-F5344CB8AC3E}">
        <p14:creationId xmlns:p14="http://schemas.microsoft.com/office/powerpoint/2010/main" val="3040706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A7F3E71-CE1E-4818-BB28-BA81CB42CA3E}" type="datetimeFigureOut">
              <a:rPr lang="en-GB" smtClean="0"/>
              <a:t>06/11/2024</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43F3F9D-EB84-48CC-8C59-FE2861FE325B}" type="slidenum">
              <a:rPr lang="en-GB" smtClean="0"/>
              <a:t>‹#›</a:t>
            </a:fld>
            <a:endParaRPr lang="en-GB"/>
          </a:p>
        </p:txBody>
      </p:sp>
    </p:spTree>
    <p:extLst>
      <p:ext uri="{BB962C8B-B14F-4D97-AF65-F5344CB8AC3E}">
        <p14:creationId xmlns:p14="http://schemas.microsoft.com/office/powerpoint/2010/main" val="10891023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no-outsiders.com/ks1-assembly-plans"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QT6FdhKriB8"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0_cSgq9yfSs" TargetMode="External"/><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C132E4-9B4E-46B0-880B-C820913CC5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73816" y="291548"/>
            <a:ext cx="2627606" cy="3485322"/>
          </a:xfrm>
          <a:prstGeom prst="rect">
            <a:avLst/>
          </a:prstGeom>
        </p:spPr>
      </p:pic>
      <p:sp>
        <p:nvSpPr>
          <p:cNvPr id="6" name="TextBox 5">
            <a:extLst>
              <a:ext uri="{FF2B5EF4-FFF2-40B4-BE49-F238E27FC236}">
                <a16:creationId xmlns:a16="http://schemas.microsoft.com/office/drawing/2014/main" id="{7B4600FE-8BAF-46B3-8539-E980935F7792}"/>
              </a:ext>
            </a:extLst>
          </p:cNvPr>
          <p:cNvSpPr txBox="1"/>
          <p:nvPr/>
        </p:nvSpPr>
        <p:spPr>
          <a:xfrm>
            <a:off x="2610678" y="682487"/>
            <a:ext cx="6056243" cy="2123658"/>
          </a:xfrm>
          <a:prstGeom prst="rect">
            <a:avLst/>
          </a:prstGeom>
          <a:noFill/>
        </p:spPr>
        <p:txBody>
          <a:bodyPr wrap="square" rtlCol="0">
            <a:spAutoFit/>
          </a:bodyPr>
          <a:lstStyle/>
          <a:p>
            <a:pPr algn="ctr"/>
            <a:r>
              <a:rPr lang="en-GB" sz="6600" dirty="0"/>
              <a:t>P.S.H.E Curriculum</a:t>
            </a:r>
          </a:p>
        </p:txBody>
      </p:sp>
      <p:pic>
        <p:nvPicPr>
          <p:cNvPr id="1026" name="Picture 2" descr="PSHE - Wrenthorpe Academy">
            <a:extLst>
              <a:ext uri="{FF2B5EF4-FFF2-40B4-BE49-F238E27FC236}">
                <a16:creationId xmlns:a16="http://schemas.microsoft.com/office/drawing/2014/main" id="{6320182E-A7E1-48ED-9A5C-B254951912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7392" y="5062332"/>
            <a:ext cx="2237156" cy="15505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outsiders">
            <a:extLst>
              <a:ext uri="{FF2B5EF4-FFF2-40B4-BE49-F238E27FC236}">
                <a16:creationId xmlns:a16="http://schemas.microsoft.com/office/drawing/2014/main" id="{2EA3277B-560F-40C8-90EA-2740049DFF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0449" y="4704523"/>
            <a:ext cx="2352242" cy="179566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otective Behaviours | Campbell Primary School">
            <a:extLst>
              <a:ext uri="{FF2B5EF4-FFF2-40B4-BE49-F238E27FC236}">
                <a16:creationId xmlns:a16="http://schemas.microsoft.com/office/drawing/2014/main" id="{30FDC316-C3E0-405B-A64F-2F334495EB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37256" y="4704521"/>
            <a:ext cx="1764166" cy="179566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Zones of Regulation - Clapham Terrace">
            <a:extLst>
              <a:ext uri="{FF2B5EF4-FFF2-40B4-BE49-F238E27FC236}">
                <a16:creationId xmlns:a16="http://schemas.microsoft.com/office/drawing/2014/main" id="{2AC61182-F12D-410F-8242-B2A46F4F78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68592" y="4687271"/>
            <a:ext cx="1888458" cy="1812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00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6883F0-6F70-41E6-83B6-67E5C7A9FA89}"/>
              </a:ext>
            </a:extLst>
          </p:cNvPr>
          <p:cNvSpPr txBox="1"/>
          <p:nvPr/>
        </p:nvSpPr>
        <p:spPr>
          <a:xfrm>
            <a:off x="1656521" y="298174"/>
            <a:ext cx="9541565" cy="923330"/>
          </a:xfrm>
          <a:prstGeom prst="rect">
            <a:avLst/>
          </a:prstGeom>
          <a:noFill/>
        </p:spPr>
        <p:txBody>
          <a:bodyPr wrap="square" rtlCol="0">
            <a:spAutoFit/>
          </a:bodyPr>
          <a:lstStyle/>
          <a:p>
            <a:pPr algn="ctr"/>
            <a:r>
              <a:rPr lang="en-GB" sz="5400" dirty="0"/>
              <a:t>P.S.H.E at Thomas </a:t>
            </a:r>
            <a:r>
              <a:rPr lang="en-GB" sz="5400" dirty="0" err="1"/>
              <a:t>Jolyffe</a:t>
            </a:r>
            <a:endParaRPr lang="en-GB" sz="5400" dirty="0"/>
          </a:p>
        </p:txBody>
      </p:sp>
      <p:sp>
        <p:nvSpPr>
          <p:cNvPr id="3" name="TextBox 2">
            <a:extLst>
              <a:ext uri="{FF2B5EF4-FFF2-40B4-BE49-F238E27FC236}">
                <a16:creationId xmlns:a16="http://schemas.microsoft.com/office/drawing/2014/main" id="{133386B9-29C9-4B4E-83FC-201BF8704E29}"/>
              </a:ext>
            </a:extLst>
          </p:cNvPr>
          <p:cNvSpPr txBox="1"/>
          <p:nvPr/>
        </p:nvSpPr>
        <p:spPr>
          <a:xfrm>
            <a:off x="2372139" y="1736036"/>
            <a:ext cx="9700591" cy="4708981"/>
          </a:xfrm>
          <a:prstGeom prst="rect">
            <a:avLst/>
          </a:prstGeom>
          <a:noFill/>
        </p:spPr>
        <p:txBody>
          <a:bodyPr wrap="square" rtlCol="0">
            <a:spAutoFit/>
          </a:bodyPr>
          <a:lstStyle/>
          <a:p>
            <a:pPr marL="342900" indent="-342900">
              <a:buFont typeface="Arial" panose="020B0604020202020204" pitchFamily="34" charset="0"/>
              <a:buChar char="•"/>
            </a:pPr>
            <a:r>
              <a:rPr lang="en-GB" sz="2000" dirty="0"/>
              <a:t>At Thomas </a:t>
            </a:r>
            <a:r>
              <a:rPr lang="en-GB" sz="2000" dirty="0" err="1"/>
              <a:t>Jolyffe</a:t>
            </a:r>
            <a:r>
              <a:rPr lang="en-GB" sz="2000" dirty="0"/>
              <a:t> Primary School our pupils’ personal, social and emotional development is secured by a supportive school ethos.  </a:t>
            </a:r>
          </a:p>
          <a:p>
            <a:endParaRPr lang="en-GB" sz="2000" dirty="0"/>
          </a:p>
          <a:p>
            <a:pPr marL="342900" indent="-342900">
              <a:buFont typeface="Arial" panose="020B0604020202020204" pitchFamily="34" charset="0"/>
              <a:buChar char="•"/>
            </a:pPr>
            <a:r>
              <a:rPr lang="en-GB" sz="2000" dirty="0"/>
              <a:t>Positive relationships are valued and encouraged - seen as important to ensure there is a safe and secure school environment conducive to learning.  </a:t>
            </a:r>
          </a:p>
          <a:p>
            <a:endParaRPr lang="en-GB" sz="2000" dirty="0"/>
          </a:p>
          <a:p>
            <a:pPr marL="342900" indent="-342900">
              <a:buFont typeface="Arial" panose="020B0604020202020204" pitchFamily="34" charset="0"/>
              <a:buChar char="•"/>
            </a:pPr>
            <a:r>
              <a:rPr lang="en-GB" sz="2000" dirty="0"/>
              <a:t>The children’s wellbeing, happiness and safety are our first priorities. </a:t>
            </a:r>
          </a:p>
          <a:p>
            <a:endParaRPr lang="en-GB" sz="2000" dirty="0"/>
          </a:p>
          <a:p>
            <a:pPr marL="342900" indent="-342900">
              <a:buFont typeface="Arial" panose="020B0604020202020204" pitchFamily="34" charset="0"/>
              <a:buChar char="•"/>
            </a:pPr>
            <a:r>
              <a:rPr lang="en-GB" sz="2000" dirty="0"/>
              <a:t>PSHE is one of the key vehicles through which we share this with the children. </a:t>
            </a:r>
          </a:p>
          <a:p>
            <a:endParaRPr lang="en-GB" sz="2000" dirty="0"/>
          </a:p>
          <a:p>
            <a:pPr marL="342900" indent="-342900">
              <a:buFont typeface="Arial" panose="020B0604020202020204" pitchFamily="34" charset="0"/>
              <a:buChar char="•"/>
            </a:pPr>
            <a:r>
              <a:rPr lang="en-GB" sz="2000" dirty="0"/>
              <a:t>It give the children the knowledge, skills and understanding they need to lead confident, healthy, safe and independent lives enabling them to become informed, active, responsible British citizens. </a:t>
            </a:r>
          </a:p>
        </p:txBody>
      </p:sp>
    </p:spTree>
    <p:extLst>
      <p:ext uri="{BB962C8B-B14F-4D97-AF65-F5344CB8AC3E}">
        <p14:creationId xmlns:p14="http://schemas.microsoft.com/office/powerpoint/2010/main" val="444554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59A31F-DBEC-4CA3-8A71-A2117C4A1545}"/>
              </a:ext>
            </a:extLst>
          </p:cNvPr>
          <p:cNvSpPr txBox="1"/>
          <p:nvPr/>
        </p:nvSpPr>
        <p:spPr>
          <a:xfrm>
            <a:off x="1364974" y="1537254"/>
            <a:ext cx="10721009" cy="3416320"/>
          </a:xfrm>
          <a:prstGeom prst="rect">
            <a:avLst/>
          </a:prstGeom>
          <a:noFill/>
        </p:spPr>
        <p:txBody>
          <a:bodyPr wrap="square" rtlCol="0">
            <a:spAutoFit/>
          </a:bodyPr>
          <a:lstStyle/>
          <a:p>
            <a:r>
              <a:rPr lang="en-GB" sz="2400" dirty="0"/>
              <a:t>Our PSHE curriculum enables our children to aspire to our school moto </a:t>
            </a:r>
          </a:p>
          <a:p>
            <a:pPr algn="ctr"/>
            <a:endParaRPr lang="en-GB" sz="2400" dirty="0"/>
          </a:p>
          <a:p>
            <a:pPr algn="ctr"/>
            <a:r>
              <a:rPr lang="en-GB" sz="2400" b="1" dirty="0">
                <a:solidFill>
                  <a:srgbClr val="FF0000"/>
                </a:solidFill>
              </a:rPr>
              <a:t>‘</a:t>
            </a:r>
            <a:r>
              <a:rPr lang="en-GB" sz="2400" b="1" i="1" dirty="0">
                <a:solidFill>
                  <a:srgbClr val="FF0000"/>
                </a:solidFill>
              </a:rPr>
              <a:t>To be the best that we can be’</a:t>
            </a:r>
            <a:r>
              <a:rPr lang="en-GB" sz="2400" b="1" dirty="0">
                <a:solidFill>
                  <a:srgbClr val="FF0000"/>
                </a:solidFill>
              </a:rPr>
              <a:t>.  </a:t>
            </a:r>
          </a:p>
          <a:p>
            <a:endParaRPr lang="en-GB" sz="2400" dirty="0"/>
          </a:p>
          <a:p>
            <a:r>
              <a:rPr lang="en-GB" sz="2400" dirty="0"/>
              <a:t>We believe that PSHE education is key in developing a child’s </a:t>
            </a:r>
          </a:p>
          <a:p>
            <a:endParaRPr lang="en-GB" sz="2400" dirty="0"/>
          </a:p>
          <a:p>
            <a:pPr algn="ctr"/>
            <a:r>
              <a:rPr lang="en-GB" sz="2400" b="1" dirty="0">
                <a:solidFill>
                  <a:srgbClr val="FF0000"/>
                </a:solidFill>
              </a:rPr>
              <a:t>“whole self” </a:t>
            </a:r>
          </a:p>
          <a:p>
            <a:endParaRPr lang="en-GB" sz="2400" dirty="0"/>
          </a:p>
          <a:p>
            <a:pPr algn="ctr"/>
            <a:r>
              <a:rPr lang="en-GB" sz="2400" dirty="0"/>
              <a:t>whilst also promoting equality, inclusion and social justice.</a:t>
            </a:r>
          </a:p>
        </p:txBody>
      </p:sp>
    </p:spTree>
    <p:extLst>
      <p:ext uri="{BB962C8B-B14F-4D97-AF65-F5344CB8AC3E}">
        <p14:creationId xmlns:p14="http://schemas.microsoft.com/office/powerpoint/2010/main" val="3191892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F1042B-4CF4-4045-8C80-0573515080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6258" y="193355"/>
            <a:ext cx="10025168" cy="6358747"/>
          </a:xfrm>
          <a:prstGeom prst="rect">
            <a:avLst/>
          </a:prstGeom>
        </p:spPr>
      </p:pic>
    </p:spTree>
    <p:extLst>
      <p:ext uri="{BB962C8B-B14F-4D97-AF65-F5344CB8AC3E}">
        <p14:creationId xmlns:p14="http://schemas.microsoft.com/office/powerpoint/2010/main" val="814622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CA695A-E9D9-4436-B23B-F5878980F809}"/>
              </a:ext>
            </a:extLst>
          </p:cNvPr>
          <p:cNvSpPr txBox="1"/>
          <p:nvPr/>
        </p:nvSpPr>
        <p:spPr>
          <a:xfrm>
            <a:off x="1656521" y="298174"/>
            <a:ext cx="9541565" cy="1200329"/>
          </a:xfrm>
          <a:prstGeom prst="rect">
            <a:avLst/>
          </a:prstGeom>
          <a:noFill/>
        </p:spPr>
        <p:txBody>
          <a:bodyPr wrap="square" rtlCol="0">
            <a:spAutoFit/>
          </a:bodyPr>
          <a:lstStyle/>
          <a:p>
            <a:pPr algn="ctr"/>
            <a:r>
              <a:rPr lang="en-GB" sz="3600" dirty="0"/>
              <a:t>How P.S.H.E is taught throughout all year groups</a:t>
            </a:r>
          </a:p>
        </p:txBody>
      </p:sp>
      <p:pic>
        <p:nvPicPr>
          <p:cNvPr id="3" name="Picture 2" descr="PSHE - Wrenthorpe Academy">
            <a:extLst>
              <a:ext uri="{FF2B5EF4-FFF2-40B4-BE49-F238E27FC236}">
                <a16:creationId xmlns:a16="http://schemas.microsoft.com/office/drawing/2014/main" id="{6487AF3B-1BA9-4DCF-93E7-6FD49DEFD9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0784" y="1790426"/>
            <a:ext cx="1878638" cy="130202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8CFEC36-37AA-407B-941C-0D081A5659A2}"/>
              </a:ext>
            </a:extLst>
          </p:cNvPr>
          <p:cNvSpPr txBox="1"/>
          <p:nvPr/>
        </p:nvSpPr>
        <p:spPr>
          <a:xfrm>
            <a:off x="4522759" y="2461147"/>
            <a:ext cx="2924112" cy="2677656"/>
          </a:xfrm>
          <a:prstGeom prst="rect">
            <a:avLst/>
          </a:prstGeom>
          <a:noFill/>
        </p:spPr>
        <p:txBody>
          <a:bodyPr wrap="square" rtlCol="0">
            <a:spAutoFit/>
          </a:bodyPr>
          <a:lstStyle/>
          <a:p>
            <a:pPr marL="342900" indent="-342900">
              <a:buFont typeface="Arial" panose="020B0604020202020204" pitchFamily="34" charset="0"/>
              <a:buChar char="•"/>
            </a:pPr>
            <a:r>
              <a:rPr lang="en-GB" sz="2400" dirty="0"/>
              <a:t>Jigsaw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No Outsiders</a:t>
            </a:r>
          </a:p>
        </p:txBody>
      </p:sp>
      <p:pic>
        <p:nvPicPr>
          <p:cNvPr id="5" name="Picture 4" descr="No-outsiders">
            <a:extLst>
              <a:ext uri="{FF2B5EF4-FFF2-40B4-BE49-F238E27FC236}">
                <a16:creationId xmlns:a16="http://schemas.microsoft.com/office/drawing/2014/main" id="{8D2EAFC4-61D8-4576-A17A-86E5E1252F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0784" y="3765549"/>
            <a:ext cx="1878638" cy="1434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Zones of Regulation - Clapham Terrace">
            <a:extLst>
              <a:ext uri="{FF2B5EF4-FFF2-40B4-BE49-F238E27FC236}">
                <a16:creationId xmlns:a16="http://schemas.microsoft.com/office/drawing/2014/main" id="{7C259517-7BC7-486B-8DE2-893DB14682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3825" y="1826077"/>
            <a:ext cx="1718024" cy="164930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Protective Behaviours | Campbell Primary School">
            <a:extLst>
              <a:ext uri="{FF2B5EF4-FFF2-40B4-BE49-F238E27FC236}">
                <a16:creationId xmlns:a16="http://schemas.microsoft.com/office/drawing/2014/main" id="{3D9D3BE8-8CFA-4A9C-AFE5-823389FE98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46871" y="3765549"/>
            <a:ext cx="1571932" cy="16000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CC03809-BB95-43C0-91B1-3717B278546E}"/>
              </a:ext>
            </a:extLst>
          </p:cNvPr>
          <p:cNvSpPr txBox="1"/>
          <p:nvPr/>
        </p:nvSpPr>
        <p:spPr>
          <a:xfrm>
            <a:off x="9210368" y="2499092"/>
            <a:ext cx="2924112" cy="2677656"/>
          </a:xfrm>
          <a:prstGeom prst="rect">
            <a:avLst/>
          </a:prstGeom>
          <a:noFill/>
        </p:spPr>
        <p:txBody>
          <a:bodyPr wrap="square" rtlCol="0">
            <a:spAutoFit/>
          </a:bodyPr>
          <a:lstStyle/>
          <a:p>
            <a:pPr marL="342900" indent="-342900">
              <a:buFont typeface="Arial" panose="020B0604020202020204" pitchFamily="34" charset="0"/>
              <a:buChar char="•"/>
            </a:pPr>
            <a:r>
              <a:rPr lang="en-GB" sz="2400" dirty="0"/>
              <a:t>Zones of Regulation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Protective Behaviours</a:t>
            </a:r>
          </a:p>
        </p:txBody>
      </p:sp>
    </p:spTree>
    <p:extLst>
      <p:ext uri="{BB962C8B-B14F-4D97-AF65-F5344CB8AC3E}">
        <p14:creationId xmlns:p14="http://schemas.microsoft.com/office/powerpoint/2010/main" val="3200742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SHE - Wrenthorpe Academy">
            <a:extLst>
              <a:ext uri="{FF2B5EF4-FFF2-40B4-BE49-F238E27FC236}">
                <a16:creationId xmlns:a16="http://schemas.microsoft.com/office/drawing/2014/main" id="{F9EEA4EE-1624-4B1B-9534-6C4C0F3637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9963" y="4899546"/>
            <a:ext cx="2433716" cy="168673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Jigsaw</a:t>
            </a:r>
          </a:p>
        </p:txBody>
      </p:sp>
      <p:sp>
        <p:nvSpPr>
          <p:cNvPr id="6" name="TextBox 5">
            <a:extLst>
              <a:ext uri="{FF2B5EF4-FFF2-40B4-BE49-F238E27FC236}">
                <a16:creationId xmlns:a16="http://schemas.microsoft.com/office/drawing/2014/main" id="{29B883C7-2792-4029-96FC-D4FAD01D3837}"/>
              </a:ext>
            </a:extLst>
          </p:cNvPr>
          <p:cNvSpPr txBox="1"/>
          <p:nvPr/>
        </p:nvSpPr>
        <p:spPr>
          <a:xfrm>
            <a:off x="1837657" y="1496789"/>
            <a:ext cx="9179291" cy="461665"/>
          </a:xfrm>
          <a:prstGeom prst="rect">
            <a:avLst/>
          </a:prstGeom>
          <a:noFill/>
        </p:spPr>
        <p:txBody>
          <a:bodyPr wrap="square" rtlCol="0">
            <a:spAutoFit/>
          </a:bodyPr>
          <a:lstStyle/>
          <a:p>
            <a:r>
              <a:rPr lang="en-GB" sz="2400" b="1" dirty="0"/>
              <a:t>6 jigsaw pieces</a:t>
            </a:r>
          </a:p>
        </p:txBody>
      </p:sp>
      <p:pic>
        <p:nvPicPr>
          <p:cNvPr id="5" name="Picture 4">
            <a:extLst>
              <a:ext uri="{FF2B5EF4-FFF2-40B4-BE49-F238E27FC236}">
                <a16:creationId xmlns:a16="http://schemas.microsoft.com/office/drawing/2014/main" id="{92F7EC34-0B9E-4B22-B942-041A4CEE43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098" y="2530603"/>
            <a:ext cx="11708661" cy="1858517"/>
          </a:xfrm>
          <a:prstGeom prst="rect">
            <a:avLst/>
          </a:prstGeom>
        </p:spPr>
      </p:pic>
      <p:sp>
        <p:nvSpPr>
          <p:cNvPr id="7" name="TextBox 6">
            <a:extLst>
              <a:ext uri="{FF2B5EF4-FFF2-40B4-BE49-F238E27FC236}">
                <a16:creationId xmlns:a16="http://schemas.microsoft.com/office/drawing/2014/main" id="{9D280510-7E9E-41D4-A159-94BA9BC36E15}"/>
              </a:ext>
            </a:extLst>
          </p:cNvPr>
          <p:cNvSpPr txBox="1"/>
          <p:nvPr/>
        </p:nvSpPr>
        <p:spPr>
          <a:xfrm>
            <a:off x="1949116" y="4899546"/>
            <a:ext cx="6509084" cy="1323439"/>
          </a:xfrm>
          <a:prstGeom prst="rect">
            <a:avLst/>
          </a:prstGeom>
          <a:noFill/>
        </p:spPr>
        <p:txBody>
          <a:bodyPr wrap="square" rtlCol="0">
            <a:spAutoFit/>
          </a:bodyPr>
          <a:lstStyle/>
          <a:p>
            <a:pPr algn="ctr"/>
            <a:r>
              <a:rPr lang="en-GB" sz="2000" dirty="0"/>
              <a:t>These 5 jigsaw pieces are then broken down further into 6 different lessons.</a:t>
            </a:r>
          </a:p>
          <a:p>
            <a:pPr algn="ctr"/>
            <a:endParaRPr lang="en-GB" sz="2000" dirty="0"/>
          </a:p>
          <a:p>
            <a:pPr algn="ctr"/>
            <a:endParaRPr lang="en-GB" sz="2000" dirty="0"/>
          </a:p>
        </p:txBody>
      </p:sp>
    </p:spTree>
    <p:extLst>
      <p:ext uri="{BB962C8B-B14F-4D97-AF65-F5344CB8AC3E}">
        <p14:creationId xmlns:p14="http://schemas.microsoft.com/office/powerpoint/2010/main" val="2768693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Jigsaw- </a:t>
            </a:r>
            <a:r>
              <a:rPr lang="en-GB" sz="4000" dirty="0"/>
              <a:t>Overview</a:t>
            </a:r>
          </a:p>
        </p:txBody>
      </p:sp>
      <p:pic>
        <p:nvPicPr>
          <p:cNvPr id="5" name="Picture 4">
            <a:extLst>
              <a:ext uri="{FF2B5EF4-FFF2-40B4-BE49-F238E27FC236}">
                <a16:creationId xmlns:a16="http://schemas.microsoft.com/office/drawing/2014/main" id="{A23D2CC7-34B8-46FE-A9BA-36EB81613631}"/>
              </a:ext>
            </a:extLst>
          </p:cNvPr>
          <p:cNvPicPr>
            <a:picLocks noChangeAspect="1"/>
          </p:cNvPicPr>
          <p:nvPr/>
        </p:nvPicPr>
        <p:blipFill rotWithShape="1">
          <a:blip r:embed="rId2">
            <a:extLst>
              <a:ext uri="{28A0092B-C50C-407E-A947-70E740481C1C}">
                <a14:useLocalDpi xmlns:a14="http://schemas.microsoft.com/office/drawing/2010/main" val="0"/>
              </a:ext>
            </a:extLst>
          </a:blip>
          <a:srcRect l="2839" r="1936" b="6509"/>
          <a:stretch/>
        </p:blipFill>
        <p:spPr>
          <a:xfrm>
            <a:off x="2124222" y="1221505"/>
            <a:ext cx="8736036" cy="5657164"/>
          </a:xfrm>
          <a:prstGeom prst="rect">
            <a:avLst/>
          </a:prstGeom>
        </p:spPr>
      </p:pic>
    </p:spTree>
    <p:extLst>
      <p:ext uri="{BB962C8B-B14F-4D97-AF65-F5344CB8AC3E}">
        <p14:creationId xmlns:p14="http://schemas.microsoft.com/office/powerpoint/2010/main" val="67243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936B8A-F0AC-4BB6-9C43-C5CDB4B2DD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1859" y="79566"/>
            <a:ext cx="10492288" cy="6778434"/>
          </a:xfrm>
          <a:prstGeom prst="rect">
            <a:avLst/>
          </a:prstGeom>
        </p:spPr>
      </p:pic>
    </p:spTree>
    <p:extLst>
      <p:ext uri="{BB962C8B-B14F-4D97-AF65-F5344CB8AC3E}">
        <p14:creationId xmlns:p14="http://schemas.microsoft.com/office/powerpoint/2010/main" val="9363432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SHE - Wrenthorpe Academy">
            <a:extLst>
              <a:ext uri="{FF2B5EF4-FFF2-40B4-BE49-F238E27FC236}">
                <a16:creationId xmlns:a16="http://schemas.microsoft.com/office/drawing/2014/main" id="{F9EEA4EE-1624-4B1B-9534-6C4C0F3637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9963" y="4899546"/>
            <a:ext cx="2433716" cy="168673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Jigsaw</a:t>
            </a:r>
          </a:p>
        </p:txBody>
      </p:sp>
      <p:sp>
        <p:nvSpPr>
          <p:cNvPr id="6" name="TextBox 5">
            <a:extLst>
              <a:ext uri="{FF2B5EF4-FFF2-40B4-BE49-F238E27FC236}">
                <a16:creationId xmlns:a16="http://schemas.microsoft.com/office/drawing/2014/main" id="{29B883C7-2792-4029-96FC-D4FAD01D3837}"/>
              </a:ext>
            </a:extLst>
          </p:cNvPr>
          <p:cNvSpPr txBox="1"/>
          <p:nvPr/>
        </p:nvSpPr>
        <p:spPr>
          <a:xfrm>
            <a:off x="1837657" y="1221504"/>
            <a:ext cx="9179291" cy="6001643"/>
          </a:xfrm>
          <a:prstGeom prst="rect">
            <a:avLst/>
          </a:prstGeom>
          <a:noFill/>
        </p:spPr>
        <p:txBody>
          <a:bodyPr wrap="square" rtlCol="0">
            <a:spAutoFit/>
          </a:bodyPr>
          <a:lstStyle/>
          <a:p>
            <a:pPr algn="ctr"/>
            <a:r>
              <a:rPr lang="en-GB" sz="2400" b="1" dirty="0"/>
              <a:t>Lesson Format</a:t>
            </a:r>
          </a:p>
          <a:p>
            <a:pPr algn="ctr"/>
            <a:endParaRPr lang="en-GB" sz="2400" b="1" dirty="0"/>
          </a:p>
          <a:p>
            <a:pPr marL="342900" indent="-342900">
              <a:buFont typeface="Arial" panose="020B0604020202020204" pitchFamily="34" charset="0"/>
              <a:buChar char="•"/>
            </a:pPr>
            <a:r>
              <a:rPr lang="en-GB" sz="2400" dirty="0"/>
              <a:t>The jigsaw Charter</a:t>
            </a:r>
          </a:p>
          <a:p>
            <a:endParaRPr lang="en-GB" sz="2400" dirty="0"/>
          </a:p>
          <a:p>
            <a:pPr marL="342900" indent="-342900">
              <a:buFont typeface="Arial" panose="020B0604020202020204" pitchFamily="34" charset="0"/>
              <a:buChar char="•"/>
            </a:pPr>
            <a:r>
              <a:rPr lang="en-GB" sz="2400" dirty="0"/>
              <a:t>Connect us- variety of games</a:t>
            </a:r>
          </a:p>
          <a:p>
            <a:endParaRPr lang="en-GB" sz="2400" dirty="0"/>
          </a:p>
          <a:p>
            <a:pPr marL="342900" indent="-342900">
              <a:buFont typeface="Arial" panose="020B0604020202020204" pitchFamily="34" charset="0"/>
              <a:buChar char="•"/>
            </a:pPr>
            <a:r>
              <a:rPr lang="en-GB" sz="2400" dirty="0"/>
              <a:t>Calm me</a:t>
            </a:r>
          </a:p>
          <a:p>
            <a:endParaRPr lang="en-GB" sz="2400" dirty="0"/>
          </a:p>
          <a:p>
            <a:pPr marL="342900" indent="-342900">
              <a:buFont typeface="Arial" panose="020B0604020202020204" pitchFamily="34" charset="0"/>
              <a:buChar char="•"/>
            </a:pPr>
            <a:r>
              <a:rPr lang="en-GB" sz="2400" dirty="0"/>
              <a:t>Share learning objective</a:t>
            </a:r>
          </a:p>
          <a:p>
            <a:endParaRPr lang="en-GB" sz="2400" dirty="0"/>
          </a:p>
          <a:p>
            <a:pPr marL="342900" indent="-342900">
              <a:buFont typeface="Arial" panose="020B0604020202020204" pitchFamily="34" charset="0"/>
              <a:buChar char="•"/>
            </a:pPr>
            <a:r>
              <a:rPr lang="en-GB" sz="2400" dirty="0"/>
              <a:t>Time for discussion, group activities, tasks</a:t>
            </a:r>
          </a:p>
          <a:p>
            <a:endParaRPr lang="en-GB" sz="2400" dirty="0"/>
          </a:p>
          <a:p>
            <a:pPr marL="342900" indent="-342900">
              <a:buFont typeface="Arial" panose="020B0604020202020204" pitchFamily="34" charset="0"/>
              <a:buChar char="•"/>
            </a:pPr>
            <a:r>
              <a:rPr lang="en-GB" sz="2400" dirty="0"/>
              <a:t>Reflection</a:t>
            </a:r>
          </a:p>
          <a:p>
            <a:endParaRPr lang="en-GB" sz="2400" dirty="0"/>
          </a:p>
          <a:p>
            <a:pPr marL="342900" indent="-342900">
              <a:buFont typeface="Arial" panose="020B0604020202020204" pitchFamily="34" charset="0"/>
              <a:buChar char="•"/>
            </a:pPr>
            <a:r>
              <a:rPr lang="en-GB" sz="2400" dirty="0"/>
              <a:t>Next steps to learning</a:t>
            </a:r>
          </a:p>
          <a:p>
            <a:endParaRPr lang="en-GB" sz="2400" b="1" dirty="0"/>
          </a:p>
        </p:txBody>
      </p:sp>
    </p:spTree>
    <p:extLst>
      <p:ext uri="{BB962C8B-B14F-4D97-AF65-F5344CB8AC3E}">
        <p14:creationId xmlns:p14="http://schemas.microsoft.com/office/powerpoint/2010/main" val="768046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BF15BD2-EF4B-4F13-A205-9FF9420121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7454" y="132347"/>
            <a:ext cx="6814191" cy="6629400"/>
          </a:xfrm>
          <a:prstGeom prst="rect">
            <a:avLst/>
          </a:prstGeom>
        </p:spPr>
      </p:pic>
    </p:spTree>
    <p:extLst>
      <p:ext uri="{BB962C8B-B14F-4D97-AF65-F5344CB8AC3E}">
        <p14:creationId xmlns:p14="http://schemas.microsoft.com/office/powerpoint/2010/main" val="8538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SHE - Wrenthorpe Academy">
            <a:extLst>
              <a:ext uri="{FF2B5EF4-FFF2-40B4-BE49-F238E27FC236}">
                <a16:creationId xmlns:a16="http://schemas.microsoft.com/office/drawing/2014/main" id="{F9EEA4EE-1624-4B1B-9534-6C4C0F3637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9963" y="4899546"/>
            <a:ext cx="2433716" cy="168673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Jigsaw</a:t>
            </a:r>
          </a:p>
        </p:txBody>
      </p:sp>
      <p:sp>
        <p:nvSpPr>
          <p:cNvPr id="6" name="TextBox 5">
            <a:extLst>
              <a:ext uri="{FF2B5EF4-FFF2-40B4-BE49-F238E27FC236}">
                <a16:creationId xmlns:a16="http://schemas.microsoft.com/office/drawing/2014/main" id="{29B883C7-2792-4029-96FC-D4FAD01D3837}"/>
              </a:ext>
            </a:extLst>
          </p:cNvPr>
          <p:cNvSpPr txBox="1"/>
          <p:nvPr/>
        </p:nvSpPr>
        <p:spPr>
          <a:xfrm>
            <a:off x="2574388" y="1221504"/>
            <a:ext cx="9179291" cy="6370975"/>
          </a:xfrm>
          <a:prstGeom prst="rect">
            <a:avLst/>
          </a:prstGeom>
          <a:noFill/>
        </p:spPr>
        <p:txBody>
          <a:bodyPr wrap="square" rtlCol="0">
            <a:spAutoFit/>
          </a:bodyPr>
          <a:lstStyle/>
          <a:p>
            <a:pPr algn="ctr"/>
            <a:r>
              <a:rPr lang="en-GB" sz="2400" b="1" dirty="0"/>
              <a:t>Curriculum Links</a:t>
            </a:r>
          </a:p>
          <a:p>
            <a:pPr algn="ctr"/>
            <a:endParaRPr lang="en-GB" sz="2400" b="1" dirty="0"/>
          </a:p>
          <a:p>
            <a:pPr marL="342900" indent="-342900">
              <a:buFont typeface="Arial" panose="020B0604020202020204" pitchFamily="34" charset="0"/>
              <a:buChar char="•"/>
            </a:pPr>
            <a:r>
              <a:rPr lang="en-GB" sz="2400" dirty="0"/>
              <a:t>Anti-Bullying week</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Internet safety</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Road Safety</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Sun safety</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Water safety</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Healthy Teeth and Gums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Themes- firework safety</a:t>
            </a:r>
          </a:p>
          <a:p>
            <a:pPr algn="ctr"/>
            <a:endParaRPr lang="en-GB" sz="2400" b="1" dirty="0"/>
          </a:p>
          <a:p>
            <a:endParaRPr lang="en-GB" sz="2400" b="1" dirty="0"/>
          </a:p>
        </p:txBody>
      </p:sp>
    </p:spTree>
    <p:extLst>
      <p:ext uri="{BB962C8B-B14F-4D97-AF65-F5344CB8AC3E}">
        <p14:creationId xmlns:p14="http://schemas.microsoft.com/office/powerpoint/2010/main" val="3180277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No Outsiders</a:t>
            </a:r>
          </a:p>
        </p:txBody>
      </p:sp>
      <p:pic>
        <p:nvPicPr>
          <p:cNvPr id="4" name="Picture 3" descr="No-outsiders">
            <a:extLst>
              <a:ext uri="{FF2B5EF4-FFF2-40B4-BE49-F238E27FC236}">
                <a16:creationId xmlns:a16="http://schemas.microsoft.com/office/drawing/2014/main" id="{1C08AF9E-F6F0-450C-8627-42C333C552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1518" y="5125701"/>
            <a:ext cx="1878638" cy="1434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34CCB07-77A0-4291-AD41-87D02DBE2398}"/>
              </a:ext>
            </a:extLst>
          </p:cNvPr>
          <p:cNvSpPr txBox="1"/>
          <p:nvPr/>
        </p:nvSpPr>
        <p:spPr>
          <a:xfrm>
            <a:off x="1941342" y="1688123"/>
            <a:ext cx="9541565" cy="4093428"/>
          </a:xfrm>
          <a:prstGeom prst="rect">
            <a:avLst/>
          </a:prstGeom>
          <a:noFill/>
        </p:spPr>
        <p:txBody>
          <a:bodyPr wrap="square" rtlCol="0">
            <a:spAutoFit/>
          </a:bodyPr>
          <a:lstStyle/>
          <a:p>
            <a:pPr algn="ctr"/>
            <a:r>
              <a:rPr lang="en-GB" sz="2000" dirty="0"/>
              <a:t>The 'No Outsiders' programme educates children about diversity within our communities and addresses issues such as sexism, ageism, race and different types of families. It is taught to each year group through the use of age-appropriate books.</a:t>
            </a:r>
          </a:p>
          <a:p>
            <a:pPr algn="ctr"/>
            <a:endParaRPr lang="en-GB" sz="2000" dirty="0"/>
          </a:p>
          <a:p>
            <a:pPr algn="ctr"/>
            <a:endParaRPr lang="en-GB" sz="2000" dirty="0"/>
          </a:p>
          <a:p>
            <a:pPr algn="ctr"/>
            <a:r>
              <a:rPr lang="en-GB" sz="2800" b="1" dirty="0"/>
              <a:t>Our Ethos</a:t>
            </a:r>
          </a:p>
          <a:p>
            <a:pPr algn="ctr"/>
            <a:endParaRPr lang="en-GB" sz="2000" dirty="0"/>
          </a:p>
          <a:p>
            <a:pPr algn="ctr" fontAlgn="t"/>
            <a:r>
              <a:rPr lang="en-GB" dirty="0"/>
              <a:t>We are a caring community where values are built on mutual trust and respect for all regardless of race, religion, ethnicity, sexual orientation, gender identity, disability, age or gender. </a:t>
            </a:r>
          </a:p>
          <a:p>
            <a:pPr algn="ctr" fontAlgn="t"/>
            <a:r>
              <a:rPr lang="en-GB" dirty="0"/>
              <a:t> </a:t>
            </a:r>
          </a:p>
          <a:p>
            <a:pPr algn="ctr"/>
            <a:endParaRPr lang="en-GB" sz="2000" dirty="0"/>
          </a:p>
        </p:txBody>
      </p:sp>
    </p:spTree>
    <p:extLst>
      <p:ext uri="{BB962C8B-B14F-4D97-AF65-F5344CB8AC3E}">
        <p14:creationId xmlns:p14="http://schemas.microsoft.com/office/powerpoint/2010/main" val="34551599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No Outsiders</a:t>
            </a:r>
          </a:p>
        </p:txBody>
      </p:sp>
      <p:pic>
        <p:nvPicPr>
          <p:cNvPr id="4" name="Picture 3" descr="No-outsiders">
            <a:extLst>
              <a:ext uri="{FF2B5EF4-FFF2-40B4-BE49-F238E27FC236}">
                <a16:creationId xmlns:a16="http://schemas.microsoft.com/office/drawing/2014/main" id="{1C08AF9E-F6F0-450C-8627-42C333C552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1518" y="5125701"/>
            <a:ext cx="1878638" cy="1434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34CCB07-77A0-4291-AD41-87D02DBE2398}"/>
              </a:ext>
            </a:extLst>
          </p:cNvPr>
          <p:cNvSpPr txBox="1"/>
          <p:nvPr/>
        </p:nvSpPr>
        <p:spPr>
          <a:xfrm>
            <a:off x="1409272" y="1470689"/>
            <a:ext cx="10480884" cy="4401205"/>
          </a:xfrm>
          <a:prstGeom prst="rect">
            <a:avLst/>
          </a:prstGeom>
          <a:noFill/>
        </p:spPr>
        <p:txBody>
          <a:bodyPr wrap="square" rtlCol="0">
            <a:spAutoFit/>
          </a:bodyPr>
          <a:lstStyle/>
          <a:p>
            <a:pPr algn="ctr"/>
            <a:r>
              <a:rPr lang="en-GB" sz="2800" dirty="0"/>
              <a:t>How it is taught</a:t>
            </a:r>
          </a:p>
          <a:p>
            <a:pPr algn="ctr"/>
            <a:endParaRPr lang="en-GB" sz="2800" dirty="0"/>
          </a:p>
          <a:p>
            <a:pPr marL="457200" indent="-457200">
              <a:buFont typeface="Arial" panose="020B0604020202020204" pitchFamily="34" charset="0"/>
              <a:buChar char="•"/>
            </a:pPr>
            <a:r>
              <a:rPr lang="en-GB" sz="2800" dirty="0"/>
              <a:t>Assemblies      </a:t>
            </a:r>
            <a:r>
              <a:rPr lang="en-GB" sz="1400" dirty="0">
                <a:hlinkClick r:id="rId4"/>
              </a:rPr>
              <a:t>Examples</a:t>
            </a:r>
            <a:endParaRPr lang="en-GB" sz="1400" dirty="0"/>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I lesson every half term based on a age appropriate book</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A time to talk</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A time to relate</a:t>
            </a:r>
          </a:p>
        </p:txBody>
      </p:sp>
    </p:spTree>
    <p:extLst>
      <p:ext uri="{BB962C8B-B14F-4D97-AF65-F5344CB8AC3E}">
        <p14:creationId xmlns:p14="http://schemas.microsoft.com/office/powerpoint/2010/main" val="20884355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No Outsiders</a:t>
            </a:r>
          </a:p>
        </p:txBody>
      </p:sp>
      <p:pic>
        <p:nvPicPr>
          <p:cNvPr id="4" name="Picture 3" descr="No-outsiders">
            <a:extLst>
              <a:ext uri="{FF2B5EF4-FFF2-40B4-BE49-F238E27FC236}">
                <a16:creationId xmlns:a16="http://schemas.microsoft.com/office/drawing/2014/main" id="{1C08AF9E-F6F0-450C-8627-42C333C552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1518" y="5125701"/>
            <a:ext cx="1878638" cy="1434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34CCB07-77A0-4291-AD41-87D02DBE2398}"/>
              </a:ext>
            </a:extLst>
          </p:cNvPr>
          <p:cNvSpPr txBox="1"/>
          <p:nvPr/>
        </p:nvSpPr>
        <p:spPr>
          <a:xfrm>
            <a:off x="1409272" y="1470689"/>
            <a:ext cx="10480884" cy="954107"/>
          </a:xfrm>
          <a:prstGeom prst="rect">
            <a:avLst/>
          </a:prstGeom>
          <a:noFill/>
        </p:spPr>
        <p:txBody>
          <a:bodyPr wrap="square" rtlCol="0">
            <a:spAutoFit/>
          </a:bodyPr>
          <a:lstStyle/>
          <a:p>
            <a:pPr algn="ctr"/>
            <a:r>
              <a:rPr lang="en-GB" sz="2800" dirty="0"/>
              <a:t>Themes</a:t>
            </a:r>
          </a:p>
          <a:p>
            <a:pPr algn="ctr"/>
            <a:endParaRPr lang="en-GB" sz="2800" dirty="0"/>
          </a:p>
        </p:txBody>
      </p:sp>
      <p:sp>
        <p:nvSpPr>
          <p:cNvPr id="5" name="TextBox 4">
            <a:extLst>
              <a:ext uri="{FF2B5EF4-FFF2-40B4-BE49-F238E27FC236}">
                <a16:creationId xmlns:a16="http://schemas.microsoft.com/office/drawing/2014/main" id="{797E95F8-4629-4B3A-B2A3-321ADC988ECD}"/>
              </a:ext>
            </a:extLst>
          </p:cNvPr>
          <p:cNvSpPr txBox="1"/>
          <p:nvPr/>
        </p:nvSpPr>
        <p:spPr>
          <a:xfrm>
            <a:off x="6535296" y="2247990"/>
            <a:ext cx="3476222" cy="3970318"/>
          </a:xfrm>
          <a:prstGeom prst="rect">
            <a:avLst/>
          </a:prstGeom>
          <a:noFill/>
        </p:spPr>
        <p:txBody>
          <a:bodyPr wrap="square" rtlCol="0">
            <a:spAutoFit/>
          </a:bodyPr>
          <a:lstStyle/>
          <a:p>
            <a:pPr algn="ctr"/>
            <a:r>
              <a:rPr lang="en-GB" b="1" u="sng" dirty="0"/>
              <a:t>Key Stage 2</a:t>
            </a:r>
          </a:p>
          <a:p>
            <a:pPr algn="ctr"/>
            <a:endParaRPr lang="en-GB" b="1" u="sng" dirty="0"/>
          </a:p>
          <a:p>
            <a:pPr marL="285750" indent="-285750">
              <a:buFont typeface="Arial" panose="020B0604020202020204" pitchFamily="34" charset="0"/>
              <a:buChar char="•"/>
            </a:pPr>
            <a:r>
              <a:rPr lang="en-GB" sz="2400" dirty="0"/>
              <a:t>Immigration</a:t>
            </a:r>
          </a:p>
          <a:p>
            <a:pPr marL="285750" indent="-285750">
              <a:buFont typeface="Arial" panose="020B0604020202020204" pitchFamily="34" charset="0"/>
              <a:buChar char="•"/>
            </a:pPr>
            <a:r>
              <a:rPr lang="en-GB" sz="2400" dirty="0"/>
              <a:t>Racism</a:t>
            </a:r>
          </a:p>
          <a:p>
            <a:pPr marL="285750" indent="-285750">
              <a:buFont typeface="Arial" panose="020B0604020202020204" pitchFamily="34" charset="0"/>
              <a:buChar char="•"/>
            </a:pPr>
            <a:r>
              <a:rPr lang="en-GB" sz="2400" dirty="0"/>
              <a:t>Freedom of speech</a:t>
            </a:r>
          </a:p>
          <a:p>
            <a:pPr marL="285750" indent="-285750">
              <a:buFont typeface="Arial" panose="020B0604020202020204" pitchFamily="34" charset="0"/>
              <a:buChar char="•"/>
            </a:pPr>
            <a:r>
              <a:rPr lang="en-GB" sz="2400" dirty="0"/>
              <a:t>Democracy</a:t>
            </a:r>
          </a:p>
          <a:p>
            <a:pPr marL="285750" indent="-285750">
              <a:buFont typeface="Arial" panose="020B0604020202020204" pitchFamily="34" charset="0"/>
              <a:buChar char="•"/>
            </a:pPr>
            <a:r>
              <a:rPr lang="en-GB" sz="2400" dirty="0"/>
              <a:t>Acceptance</a:t>
            </a:r>
          </a:p>
          <a:p>
            <a:pPr marL="285750" indent="-285750">
              <a:buFont typeface="Arial" panose="020B0604020202020204" pitchFamily="34" charset="0"/>
              <a:buChar char="•"/>
            </a:pPr>
            <a:r>
              <a:rPr lang="en-GB" sz="2400" dirty="0"/>
              <a:t>Consequences</a:t>
            </a:r>
          </a:p>
          <a:p>
            <a:pPr marL="285750" indent="-285750">
              <a:buFont typeface="Arial" panose="020B0604020202020204" pitchFamily="34" charset="0"/>
              <a:buChar char="•"/>
            </a:pPr>
            <a:r>
              <a:rPr lang="en-GB" sz="2400" dirty="0"/>
              <a:t>Stereotype</a:t>
            </a:r>
          </a:p>
          <a:p>
            <a:pPr marL="285750" indent="-285750">
              <a:buFont typeface="Arial" panose="020B0604020202020204" pitchFamily="34" charset="0"/>
              <a:buChar char="•"/>
            </a:pPr>
            <a:r>
              <a:rPr lang="en-GB" sz="2400" dirty="0"/>
              <a:t>Belong</a:t>
            </a:r>
          </a:p>
          <a:p>
            <a:pPr marL="285750" indent="-285750">
              <a:buFont typeface="Arial" panose="020B0604020202020204" pitchFamily="34" charset="0"/>
              <a:buChar char="•"/>
            </a:pPr>
            <a:r>
              <a:rPr lang="en-GB" sz="2400" dirty="0"/>
              <a:t>Feeling welcome</a:t>
            </a:r>
          </a:p>
        </p:txBody>
      </p:sp>
      <p:sp>
        <p:nvSpPr>
          <p:cNvPr id="6" name="TextBox 5">
            <a:extLst>
              <a:ext uri="{FF2B5EF4-FFF2-40B4-BE49-F238E27FC236}">
                <a16:creationId xmlns:a16="http://schemas.microsoft.com/office/drawing/2014/main" id="{D9A3459C-A3D0-4221-940D-AD2777C96548}"/>
              </a:ext>
            </a:extLst>
          </p:cNvPr>
          <p:cNvSpPr txBox="1"/>
          <p:nvPr/>
        </p:nvSpPr>
        <p:spPr>
          <a:xfrm>
            <a:off x="2524199" y="2216078"/>
            <a:ext cx="3132506" cy="4801314"/>
          </a:xfrm>
          <a:prstGeom prst="rect">
            <a:avLst/>
          </a:prstGeom>
          <a:noFill/>
        </p:spPr>
        <p:txBody>
          <a:bodyPr wrap="square" rtlCol="0">
            <a:spAutoFit/>
          </a:bodyPr>
          <a:lstStyle/>
          <a:p>
            <a:pPr algn="ctr"/>
            <a:r>
              <a:rPr lang="en-GB" b="1" u="sng" dirty="0"/>
              <a:t>Key Stage 1</a:t>
            </a:r>
          </a:p>
          <a:p>
            <a:pPr algn="ctr"/>
            <a:endParaRPr lang="en-GB" b="1" u="sng" dirty="0"/>
          </a:p>
          <a:p>
            <a:pPr marL="285750" indent="-285750">
              <a:buFont typeface="Arial" panose="020B0604020202020204" pitchFamily="34" charset="0"/>
              <a:buChar char="•"/>
            </a:pPr>
            <a:r>
              <a:rPr lang="en-GB" sz="2400" dirty="0"/>
              <a:t>Making friends</a:t>
            </a:r>
          </a:p>
          <a:p>
            <a:pPr marL="285750" indent="-285750">
              <a:buFont typeface="Arial" panose="020B0604020202020204" pitchFamily="34" charset="0"/>
              <a:buChar char="•"/>
            </a:pPr>
            <a:r>
              <a:rPr lang="en-GB" sz="2400" dirty="0"/>
              <a:t>Family</a:t>
            </a:r>
          </a:p>
          <a:p>
            <a:pPr marL="285750" indent="-285750">
              <a:buFont typeface="Arial" panose="020B0604020202020204" pitchFamily="34" charset="0"/>
              <a:buChar char="•"/>
            </a:pPr>
            <a:r>
              <a:rPr lang="en-GB" sz="2400" dirty="0"/>
              <a:t>I like the way I am</a:t>
            </a:r>
          </a:p>
          <a:p>
            <a:pPr marL="285750" indent="-285750">
              <a:buFont typeface="Arial" panose="020B0604020202020204" pitchFamily="34" charset="0"/>
              <a:buChar char="•"/>
            </a:pPr>
            <a:r>
              <a:rPr lang="en-GB" sz="2400" dirty="0"/>
              <a:t>To join in</a:t>
            </a:r>
          </a:p>
          <a:p>
            <a:pPr marL="285750" indent="-285750">
              <a:buFont typeface="Arial" panose="020B0604020202020204" pitchFamily="34" charset="0"/>
              <a:buChar char="•"/>
            </a:pPr>
            <a:r>
              <a:rPr lang="en-GB" sz="2400" dirty="0"/>
              <a:t>Feeling proud</a:t>
            </a:r>
          </a:p>
          <a:p>
            <a:pPr marL="285750" indent="-285750">
              <a:buFont typeface="Arial" panose="020B0604020202020204" pitchFamily="34" charset="0"/>
              <a:buChar char="•"/>
            </a:pPr>
            <a:r>
              <a:rPr lang="en-GB" sz="2400" dirty="0"/>
              <a:t>Diversity</a:t>
            </a:r>
          </a:p>
          <a:p>
            <a:pPr marL="285750" indent="-285750">
              <a:buFont typeface="Arial" panose="020B0604020202020204" pitchFamily="34" charset="0"/>
              <a:buChar char="•"/>
            </a:pPr>
            <a:r>
              <a:rPr lang="en-GB" sz="2400" dirty="0"/>
              <a:t>Playing together</a:t>
            </a:r>
          </a:p>
          <a:p>
            <a:pPr marL="285750" indent="-285750">
              <a:buFont typeface="Arial" panose="020B0604020202020204" pitchFamily="34" charset="0"/>
              <a:buChar char="•"/>
            </a:pPr>
            <a:r>
              <a:rPr lang="en-GB" sz="2400" dirty="0"/>
              <a:t>Self confidence</a:t>
            </a:r>
          </a:p>
          <a:p>
            <a:pPr marL="285750" indent="-285750">
              <a:buFont typeface="Arial" panose="020B0604020202020204" pitchFamily="34" charset="0"/>
              <a:buChar char="•"/>
            </a:pPr>
            <a:r>
              <a:rPr lang="en-GB" sz="2400" dirty="0"/>
              <a:t>Sharing</a:t>
            </a:r>
          </a:p>
          <a:p>
            <a:pPr marL="285750" indent="-285750">
              <a:buFont typeface="Arial" panose="020B0604020202020204" pitchFamily="34" charset="0"/>
              <a:buChar char="•"/>
            </a:pPr>
            <a:endParaRPr lang="en-GB" b="1" u="sng" dirty="0"/>
          </a:p>
          <a:p>
            <a:pPr algn="ctr"/>
            <a:endParaRPr lang="en-GB" b="1" u="sng" dirty="0"/>
          </a:p>
          <a:p>
            <a:pPr marL="285750" indent="-285750">
              <a:buFont typeface="Arial" panose="020B0604020202020204" pitchFamily="34" charset="0"/>
              <a:buChar char="•"/>
            </a:pPr>
            <a:endParaRPr lang="en-GB" b="1" u="sng" dirty="0"/>
          </a:p>
        </p:txBody>
      </p:sp>
    </p:spTree>
    <p:extLst>
      <p:ext uri="{BB962C8B-B14F-4D97-AF65-F5344CB8AC3E}">
        <p14:creationId xmlns:p14="http://schemas.microsoft.com/office/powerpoint/2010/main" val="3067270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No Outsiders</a:t>
            </a:r>
          </a:p>
        </p:txBody>
      </p:sp>
      <p:pic>
        <p:nvPicPr>
          <p:cNvPr id="4" name="Picture 3" descr="No-outsiders">
            <a:extLst>
              <a:ext uri="{FF2B5EF4-FFF2-40B4-BE49-F238E27FC236}">
                <a16:creationId xmlns:a16="http://schemas.microsoft.com/office/drawing/2014/main" id="{1C08AF9E-F6F0-450C-8627-42C333C552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1518" y="5125701"/>
            <a:ext cx="1878638" cy="1434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34CCB07-77A0-4291-AD41-87D02DBE2398}"/>
              </a:ext>
            </a:extLst>
          </p:cNvPr>
          <p:cNvSpPr txBox="1"/>
          <p:nvPr/>
        </p:nvSpPr>
        <p:spPr>
          <a:xfrm>
            <a:off x="1409272" y="1470689"/>
            <a:ext cx="10480884" cy="954107"/>
          </a:xfrm>
          <a:prstGeom prst="rect">
            <a:avLst/>
          </a:prstGeom>
          <a:noFill/>
        </p:spPr>
        <p:txBody>
          <a:bodyPr wrap="square" rtlCol="0">
            <a:spAutoFit/>
          </a:bodyPr>
          <a:lstStyle/>
          <a:p>
            <a:pPr algn="ctr"/>
            <a:r>
              <a:rPr lang="en-GB" sz="2800" dirty="0"/>
              <a:t>Key Messages</a:t>
            </a:r>
          </a:p>
          <a:p>
            <a:pPr algn="ctr"/>
            <a:endParaRPr lang="en-GB" sz="2800" dirty="0"/>
          </a:p>
        </p:txBody>
      </p:sp>
      <p:sp>
        <p:nvSpPr>
          <p:cNvPr id="5" name="Rectangle 4">
            <a:extLst>
              <a:ext uri="{FF2B5EF4-FFF2-40B4-BE49-F238E27FC236}">
                <a16:creationId xmlns:a16="http://schemas.microsoft.com/office/drawing/2014/main" id="{98CB3787-BF23-4587-B481-7CC03EEF4E6A}"/>
              </a:ext>
            </a:extLst>
          </p:cNvPr>
          <p:cNvSpPr/>
          <p:nvPr/>
        </p:nvSpPr>
        <p:spPr>
          <a:xfrm>
            <a:off x="2483507" y="2673981"/>
            <a:ext cx="2892138"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Diversity</a:t>
            </a:r>
          </a:p>
        </p:txBody>
      </p:sp>
      <p:sp>
        <p:nvSpPr>
          <p:cNvPr id="6" name="Rectangle 5">
            <a:extLst>
              <a:ext uri="{FF2B5EF4-FFF2-40B4-BE49-F238E27FC236}">
                <a16:creationId xmlns:a16="http://schemas.microsoft.com/office/drawing/2014/main" id="{0E7A3EB8-2BF7-44CA-87C1-5DC6EA550664}"/>
              </a:ext>
            </a:extLst>
          </p:cNvPr>
          <p:cNvSpPr/>
          <p:nvPr/>
        </p:nvSpPr>
        <p:spPr>
          <a:xfrm>
            <a:off x="6649714" y="3509875"/>
            <a:ext cx="4836580"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 all belong</a:t>
            </a:r>
          </a:p>
        </p:txBody>
      </p:sp>
      <p:sp>
        <p:nvSpPr>
          <p:cNvPr id="7" name="Rectangle 6">
            <a:extLst>
              <a:ext uri="{FF2B5EF4-FFF2-40B4-BE49-F238E27FC236}">
                <a16:creationId xmlns:a16="http://schemas.microsoft.com/office/drawing/2014/main" id="{20128CF0-B1EA-4FC5-B592-1C1898DB1105}"/>
              </a:ext>
            </a:extLst>
          </p:cNvPr>
          <p:cNvSpPr/>
          <p:nvPr/>
        </p:nvSpPr>
        <p:spPr>
          <a:xfrm>
            <a:off x="1656521" y="5381098"/>
            <a:ext cx="7252306"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Everyone is welcome</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49910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Zones of Regulation</a:t>
            </a:r>
          </a:p>
        </p:txBody>
      </p:sp>
      <p:pic>
        <p:nvPicPr>
          <p:cNvPr id="5" name="Picture 8" descr="Zones of Regulation - Clapham Terrace">
            <a:extLst>
              <a:ext uri="{FF2B5EF4-FFF2-40B4-BE49-F238E27FC236}">
                <a16:creationId xmlns:a16="http://schemas.microsoft.com/office/drawing/2014/main" id="{E658E80E-4EFD-4FFA-990A-CA8AE67CFD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0435" y="5158729"/>
            <a:ext cx="1666543" cy="159988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FEA4E39-52FF-4711-9A96-AC4783CA4747}"/>
              </a:ext>
            </a:extLst>
          </p:cNvPr>
          <p:cNvSpPr txBox="1"/>
          <p:nvPr/>
        </p:nvSpPr>
        <p:spPr>
          <a:xfrm>
            <a:off x="1245704" y="1828800"/>
            <a:ext cx="10946296" cy="3477875"/>
          </a:xfrm>
          <a:prstGeom prst="rect">
            <a:avLst/>
          </a:prstGeom>
          <a:noFill/>
        </p:spPr>
        <p:txBody>
          <a:bodyPr wrap="square" rtlCol="0">
            <a:spAutoFit/>
          </a:bodyPr>
          <a:lstStyle/>
          <a:p>
            <a:pPr algn="ctr"/>
            <a:r>
              <a:rPr lang="en-GB" dirty="0"/>
              <a:t> </a:t>
            </a:r>
            <a:r>
              <a:rPr lang="en-GB" sz="2000" dirty="0"/>
              <a:t>We recognise the importance of promoting positive mental health and emotional wellbeing with our children, families and within our wider community.  </a:t>
            </a:r>
          </a:p>
          <a:p>
            <a:pPr algn="ctr"/>
            <a:endParaRPr lang="en-GB" sz="2000" dirty="0"/>
          </a:p>
          <a:p>
            <a:pPr algn="ctr"/>
            <a:r>
              <a:rPr lang="en-GB" sz="2000" dirty="0"/>
              <a:t>Our vision is to create an open culture around the discussion of mental health and wellbeing and to empower our children to be able recognise, accept and regulate their emotions.  </a:t>
            </a:r>
          </a:p>
          <a:p>
            <a:pPr algn="ctr"/>
            <a:endParaRPr lang="en-GB" sz="2000" dirty="0"/>
          </a:p>
          <a:p>
            <a:pPr algn="ctr"/>
            <a:r>
              <a:rPr lang="en-GB" sz="2000" dirty="0"/>
              <a:t>By implementing the ‘Zones of Regulation Curriculum’, we strive to teach our children and give them the ability to identify emotions in themselves and others, whilst developing a bank of strategies to help them regulate their emotions, improving their wellbeing. </a:t>
            </a:r>
          </a:p>
        </p:txBody>
      </p:sp>
    </p:spTree>
    <p:extLst>
      <p:ext uri="{BB962C8B-B14F-4D97-AF65-F5344CB8AC3E}">
        <p14:creationId xmlns:p14="http://schemas.microsoft.com/office/powerpoint/2010/main" val="4267578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990682" y="99391"/>
            <a:ext cx="10946295" cy="1354217"/>
          </a:xfrm>
          <a:prstGeom prst="rect">
            <a:avLst/>
          </a:prstGeom>
          <a:noFill/>
        </p:spPr>
        <p:txBody>
          <a:bodyPr wrap="square" rtlCol="0">
            <a:spAutoFit/>
          </a:bodyPr>
          <a:lstStyle/>
          <a:p>
            <a:pPr algn="ctr"/>
            <a:r>
              <a:rPr lang="en-GB" sz="5400" dirty="0"/>
              <a:t>Zones of Regulation</a:t>
            </a:r>
          </a:p>
          <a:p>
            <a:pPr algn="ctr"/>
            <a:r>
              <a:rPr lang="en-GB" sz="2800" dirty="0"/>
              <a:t>What is it? How is it implemented?</a:t>
            </a:r>
          </a:p>
        </p:txBody>
      </p:sp>
      <p:pic>
        <p:nvPicPr>
          <p:cNvPr id="5" name="Picture 8" descr="Zones of Regulation - Clapham Terrace">
            <a:extLst>
              <a:ext uri="{FF2B5EF4-FFF2-40B4-BE49-F238E27FC236}">
                <a16:creationId xmlns:a16="http://schemas.microsoft.com/office/drawing/2014/main" id="{E658E80E-4EFD-4FFA-990A-CA8AE67CFD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0434" y="20266"/>
            <a:ext cx="1666543" cy="159988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FEA4E39-52FF-4711-9A96-AC4783CA4747}"/>
              </a:ext>
            </a:extLst>
          </p:cNvPr>
          <p:cNvSpPr txBox="1"/>
          <p:nvPr/>
        </p:nvSpPr>
        <p:spPr>
          <a:xfrm>
            <a:off x="1162316" y="1582579"/>
            <a:ext cx="10946296" cy="5324535"/>
          </a:xfrm>
          <a:prstGeom prst="rect">
            <a:avLst/>
          </a:prstGeom>
          <a:noFill/>
        </p:spPr>
        <p:txBody>
          <a:bodyPr wrap="square" rtlCol="0">
            <a:spAutoFit/>
          </a:bodyPr>
          <a:lstStyle/>
          <a:p>
            <a:pPr marL="342900" indent="-342900">
              <a:buFont typeface="Arial" panose="020B0604020202020204" pitchFamily="34" charset="0"/>
              <a:buChar char="•"/>
            </a:pPr>
            <a:r>
              <a:rPr lang="en-GB" sz="2000" dirty="0"/>
              <a:t>ZOR is an internationally renowned curriculum that supports and teaches children to manage difficult emotions, known as ‘self-regulation’.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Self-regulation-  ‘</a:t>
            </a:r>
            <a:r>
              <a:rPr lang="en-GB" sz="2000" dirty="0">
                <a:solidFill>
                  <a:srgbClr val="FF0000"/>
                </a:solidFill>
              </a:rPr>
              <a:t>self-control</a:t>
            </a:r>
            <a:r>
              <a:rPr lang="en-GB" sz="2000" dirty="0"/>
              <a:t>’, ‘</a:t>
            </a:r>
            <a:r>
              <a:rPr lang="en-GB" sz="2000" dirty="0">
                <a:solidFill>
                  <a:srgbClr val="FF0000"/>
                </a:solidFill>
              </a:rPr>
              <a:t>impulse management</a:t>
            </a:r>
            <a:r>
              <a:rPr lang="en-GB" sz="2000" dirty="0"/>
              <a:t>’ and ‘s</a:t>
            </a:r>
            <a:r>
              <a:rPr lang="en-GB" sz="2000" dirty="0">
                <a:solidFill>
                  <a:srgbClr val="FF0000"/>
                </a:solidFill>
              </a:rPr>
              <a:t>elf-management</a:t>
            </a:r>
            <a:r>
              <a:rPr lang="en-GB" sz="2000" dirty="0"/>
              <a:t>’.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Self-regulation is best described as the best state of alertness for a situation.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From time to time, all of us (including adults) find it hard to manage strong feelings such as worry, anger, restlessness, fear or tiredness, and this stops us from getting on with our day effectively.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Children who feel these emotions often find it hard to learn and concentrate in school.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ZOR aims to teach children strategies to help them cope with these feelings so they can get back to feeling calm and ready to learn. These coping strategies are called ‘self-regulation'.</a:t>
            </a:r>
          </a:p>
        </p:txBody>
      </p:sp>
    </p:spTree>
    <p:extLst>
      <p:ext uri="{BB962C8B-B14F-4D97-AF65-F5344CB8AC3E}">
        <p14:creationId xmlns:p14="http://schemas.microsoft.com/office/powerpoint/2010/main" val="1241246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990682" y="99391"/>
            <a:ext cx="10946295" cy="923330"/>
          </a:xfrm>
          <a:prstGeom prst="rect">
            <a:avLst/>
          </a:prstGeom>
          <a:noFill/>
        </p:spPr>
        <p:txBody>
          <a:bodyPr wrap="square" rtlCol="0">
            <a:spAutoFit/>
          </a:bodyPr>
          <a:lstStyle/>
          <a:p>
            <a:pPr algn="ctr"/>
            <a:r>
              <a:rPr lang="en-GB" sz="5400" dirty="0"/>
              <a:t>Zones of Regulation</a:t>
            </a:r>
          </a:p>
        </p:txBody>
      </p:sp>
      <p:pic>
        <p:nvPicPr>
          <p:cNvPr id="5" name="Picture 8" descr="Zones of Regulation - Clapham Terrace">
            <a:extLst>
              <a:ext uri="{FF2B5EF4-FFF2-40B4-BE49-F238E27FC236}">
                <a16:creationId xmlns:a16="http://schemas.microsoft.com/office/drawing/2014/main" id="{E658E80E-4EFD-4FFA-990A-CA8AE67CFD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0434" y="5056500"/>
            <a:ext cx="1666543" cy="15998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EF8F765-1359-4471-A53D-36C1A96A1105}"/>
              </a:ext>
            </a:extLst>
          </p:cNvPr>
          <p:cNvSpPr txBox="1"/>
          <p:nvPr/>
        </p:nvSpPr>
        <p:spPr>
          <a:xfrm>
            <a:off x="1181685" y="815926"/>
            <a:ext cx="10946295" cy="6217087"/>
          </a:xfrm>
          <a:prstGeom prst="rect">
            <a:avLst/>
          </a:prstGeom>
          <a:noFill/>
        </p:spPr>
        <p:txBody>
          <a:bodyPr wrap="square" rtlCol="0">
            <a:spAutoFit/>
          </a:bodyPr>
          <a:lstStyle/>
          <a:p>
            <a:pPr algn="ctr" fontAlgn="t"/>
            <a:r>
              <a:rPr lang="en-GB" sz="2000" b="1" dirty="0"/>
              <a:t>We aim to help children to:</a:t>
            </a:r>
          </a:p>
          <a:p>
            <a:pPr algn="ctr" fontAlgn="t"/>
            <a:endParaRPr lang="en-GB" sz="2000" b="1" dirty="0"/>
          </a:p>
          <a:p>
            <a:pPr fontAlgn="t"/>
            <a:r>
              <a:rPr lang="en-GB" sz="2000" dirty="0"/>
              <a:t>• Recognise their different zones and learn how to change or stay in the zone they are in.</a:t>
            </a:r>
          </a:p>
          <a:p>
            <a:pPr fontAlgn="t"/>
            <a:endParaRPr lang="en-GB" sz="2000" dirty="0"/>
          </a:p>
          <a:p>
            <a:pPr fontAlgn="t"/>
            <a:r>
              <a:rPr lang="en-GB" sz="2000" dirty="0"/>
              <a:t>• Increase their emotional vocabulary to better explain how they are feeling.</a:t>
            </a:r>
          </a:p>
          <a:p>
            <a:pPr fontAlgn="t"/>
            <a:endParaRPr lang="en-GB" sz="2000" dirty="0"/>
          </a:p>
          <a:p>
            <a:pPr fontAlgn="t"/>
            <a:r>
              <a:rPr lang="en-GB" sz="2000" dirty="0"/>
              <a:t>• Recognise when other people are in different zones, developing empathy.</a:t>
            </a:r>
          </a:p>
          <a:p>
            <a:pPr fontAlgn="t"/>
            <a:endParaRPr lang="en-GB" sz="2000" dirty="0"/>
          </a:p>
          <a:p>
            <a:pPr fontAlgn="t"/>
            <a:r>
              <a:rPr lang="en-GB" sz="2000" dirty="0"/>
              <a:t>• Recognise personal triggers, developing an understanding of what might make them move into the different zones.</a:t>
            </a:r>
          </a:p>
          <a:p>
            <a:pPr fontAlgn="t"/>
            <a:endParaRPr lang="en-GB" sz="2000" dirty="0"/>
          </a:p>
          <a:p>
            <a:pPr fontAlgn="t"/>
            <a:r>
              <a:rPr lang="en-GB" sz="2000" dirty="0"/>
              <a:t>• Understand that emotions and sensory experiences such as lack of sleep, hunger and their environment might influence which zone they are in.</a:t>
            </a:r>
          </a:p>
          <a:p>
            <a:pPr fontAlgn="t"/>
            <a:endParaRPr lang="en-GB" sz="2000" dirty="0"/>
          </a:p>
          <a:p>
            <a:pPr fontAlgn="t"/>
            <a:r>
              <a:rPr lang="en-GB" sz="2000" dirty="0"/>
              <a:t>• Develop problem-solving skills and resilience</a:t>
            </a:r>
          </a:p>
          <a:p>
            <a:pPr fontAlgn="t"/>
            <a:endParaRPr lang="en-GB" sz="2000" dirty="0"/>
          </a:p>
          <a:p>
            <a:pPr fontAlgn="t"/>
            <a:r>
              <a:rPr lang="en-GB" sz="2000" dirty="0"/>
              <a:t>• Identify a range of calming and alerting strategies that support them </a:t>
            </a:r>
          </a:p>
          <a:p>
            <a:pPr fontAlgn="t"/>
            <a:r>
              <a:rPr lang="en-GB" sz="2000" dirty="0"/>
              <a:t>     (known as their personal ‘toolkit’). </a:t>
            </a:r>
          </a:p>
          <a:p>
            <a:endParaRPr lang="en-GB" dirty="0"/>
          </a:p>
        </p:txBody>
      </p:sp>
    </p:spTree>
    <p:extLst>
      <p:ext uri="{BB962C8B-B14F-4D97-AF65-F5344CB8AC3E}">
        <p14:creationId xmlns:p14="http://schemas.microsoft.com/office/powerpoint/2010/main" val="1091745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864072" y="0"/>
            <a:ext cx="10946295" cy="923330"/>
          </a:xfrm>
          <a:prstGeom prst="rect">
            <a:avLst/>
          </a:prstGeom>
          <a:noFill/>
        </p:spPr>
        <p:txBody>
          <a:bodyPr wrap="square" rtlCol="0">
            <a:spAutoFit/>
          </a:bodyPr>
          <a:lstStyle/>
          <a:p>
            <a:pPr algn="ctr"/>
            <a:r>
              <a:rPr lang="en-GB" sz="5400" dirty="0"/>
              <a:t>Zones of Regulation</a:t>
            </a:r>
          </a:p>
        </p:txBody>
      </p:sp>
      <p:pic>
        <p:nvPicPr>
          <p:cNvPr id="5" name="Picture 8" descr="Zones of Regulation - Clapham Terrace">
            <a:extLst>
              <a:ext uri="{FF2B5EF4-FFF2-40B4-BE49-F238E27FC236}">
                <a16:creationId xmlns:a16="http://schemas.microsoft.com/office/drawing/2014/main" id="{E658E80E-4EFD-4FFA-990A-CA8AE67CFD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0434" y="5056500"/>
            <a:ext cx="1666543" cy="15998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EF8F765-1359-4471-A53D-36C1A96A1105}"/>
              </a:ext>
            </a:extLst>
          </p:cNvPr>
          <p:cNvSpPr txBox="1"/>
          <p:nvPr/>
        </p:nvSpPr>
        <p:spPr>
          <a:xfrm>
            <a:off x="1181685" y="815926"/>
            <a:ext cx="10946295" cy="6217087"/>
          </a:xfrm>
          <a:prstGeom prst="rect">
            <a:avLst/>
          </a:prstGeom>
          <a:noFill/>
        </p:spPr>
        <p:txBody>
          <a:bodyPr wrap="square" rtlCol="0">
            <a:spAutoFit/>
          </a:bodyPr>
          <a:lstStyle/>
          <a:p>
            <a:pPr algn="ctr" fontAlgn="t"/>
            <a:r>
              <a:rPr lang="en-GB" sz="2000" b="1" dirty="0"/>
              <a:t>We aim to help children to:</a:t>
            </a:r>
          </a:p>
          <a:p>
            <a:pPr algn="ctr" fontAlgn="t"/>
            <a:endParaRPr lang="en-GB" sz="2000" b="1" dirty="0"/>
          </a:p>
          <a:p>
            <a:pPr fontAlgn="t"/>
            <a:r>
              <a:rPr lang="en-GB" sz="2000" dirty="0"/>
              <a:t>• Recognise their different zones and learn how to change or stay in the zone they are in.</a:t>
            </a:r>
          </a:p>
          <a:p>
            <a:pPr fontAlgn="t"/>
            <a:endParaRPr lang="en-GB" sz="2000" dirty="0"/>
          </a:p>
          <a:p>
            <a:pPr fontAlgn="t"/>
            <a:r>
              <a:rPr lang="en-GB" sz="2000" dirty="0"/>
              <a:t>• Increase their emotional vocabulary to better explain how they are feeling.</a:t>
            </a:r>
          </a:p>
          <a:p>
            <a:pPr fontAlgn="t"/>
            <a:endParaRPr lang="en-GB" sz="2000" dirty="0"/>
          </a:p>
          <a:p>
            <a:pPr fontAlgn="t"/>
            <a:r>
              <a:rPr lang="en-GB" sz="2000" dirty="0"/>
              <a:t>• Recognise when other people are in different zones, developing empathy.</a:t>
            </a:r>
          </a:p>
          <a:p>
            <a:pPr fontAlgn="t"/>
            <a:endParaRPr lang="en-GB" sz="2000" dirty="0"/>
          </a:p>
          <a:p>
            <a:pPr fontAlgn="t"/>
            <a:r>
              <a:rPr lang="en-GB" sz="2000" dirty="0"/>
              <a:t>• Recognise personal triggers, developing an understanding of what might make them move into the different zones.</a:t>
            </a:r>
          </a:p>
          <a:p>
            <a:pPr fontAlgn="t"/>
            <a:endParaRPr lang="en-GB" sz="2000" dirty="0"/>
          </a:p>
          <a:p>
            <a:pPr fontAlgn="t"/>
            <a:r>
              <a:rPr lang="en-GB" sz="2000" dirty="0"/>
              <a:t>• Understand that emotions and sensory experiences such as lack of sleep, hunger and their environment might influence which zone they are in.</a:t>
            </a:r>
          </a:p>
          <a:p>
            <a:pPr fontAlgn="t"/>
            <a:endParaRPr lang="en-GB" sz="2000" dirty="0"/>
          </a:p>
          <a:p>
            <a:pPr fontAlgn="t"/>
            <a:r>
              <a:rPr lang="en-GB" sz="2000" dirty="0"/>
              <a:t>• Develop problem-solving skills and resilience</a:t>
            </a:r>
          </a:p>
          <a:p>
            <a:pPr fontAlgn="t"/>
            <a:endParaRPr lang="en-GB" sz="2000" dirty="0"/>
          </a:p>
          <a:p>
            <a:pPr fontAlgn="t"/>
            <a:r>
              <a:rPr lang="en-GB" sz="2000" dirty="0"/>
              <a:t>• Identify a range of calming and alerting strategies that support them </a:t>
            </a:r>
          </a:p>
          <a:p>
            <a:pPr fontAlgn="t"/>
            <a:r>
              <a:rPr lang="en-GB" sz="2000" dirty="0"/>
              <a:t>     (known as their personal ‘toolkit’). </a:t>
            </a:r>
          </a:p>
          <a:p>
            <a:endParaRPr lang="en-GB" dirty="0"/>
          </a:p>
        </p:txBody>
      </p:sp>
    </p:spTree>
    <p:extLst>
      <p:ext uri="{BB962C8B-B14F-4D97-AF65-F5344CB8AC3E}">
        <p14:creationId xmlns:p14="http://schemas.microsoft.com/office/powerpoint/2010/main" val="598877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864072" y="0"/>
            <a:ext cx="10946295" cy="923330"/>
          </a:xfrm>
          <a:prstGeom prst="rect">
            <a:avLst/>
          </a:prstGeom>
          <a:noFill/>
        </p:spPr>
        <p:txBody>
          <a:bodyPr wrap="square" rtlCol="0">
            <a:spAutoFit/>
          </a:bodyPr>
          <a:lstStyle/>
          <a:p>
            <a:pPr algn="ctr"/>
            <a:r>
              <a:rPr lang="en-GB" sz="5400" dirty="0"/>
              <a:t>Zones of Regulation</a:t>
            </a:r>
          </a:p>
        </p:txBody>
      </p:sp>
      <p:sp>
        <p:nvSpPr>
          <p:cNvPr id="4" name="TextBox 3">
            <a:extLst>
              <a:ext uri="{FF2B5EF4-FFF2-40B4-BE49-F238E27FC236}">
                <a16:creationId xmlns:a16="http://schemas.microsoft.com/office/drawing/2014/main" id="{7EF8F765-1359-4471-A53D-36C1A96A1105}"/>
              </a:ext>
            </a:extLst>
          </p:cNvPr>
          <p:cNvSpPr txBox="1"/>
          <p:nvPr/>
        </p:nvSpPr>
        <p:spPr>
          <a:xfrm>
            <a:off x="6700912" y="923330"/>
            <a:ext cx="5247250" cy="6217087"/>
          </a:xfrm>
          <a:prstGeom prst="rect">
            <a:avLst/>
          </a:prstGeom>
          <a:noFill/>
        </p:spPr>
        <p:txBody>
          <a:bodyPr wrap="square" rtlCol="0">
            <a:spAutoFit/>
          </a:bodyPr>
          <a:lstStyle/>
          <a:p>
            <a:pPr fontAlgn="t"/>
            <a:r>
              <a:rPr lang="en-GB" sz="2000" b="1" dirty="0"/>
              <a:t>What are the different Zones?</a:t>
            </a:r>
          </a:p>
          <a:p>
            <a:pPr fontAlgn="t"/>
            <a:r>
              <a:rPr lang="en-GB" sz="2000" dirty="0">
                <a:solidFill>
                  <a:srgbClr val="00B0F0"/>
                </a:solidFill>
              </a:rPr>
              <a:t>Blue Zone: low level of arousal; not ready to learn; feels sad, sick, tired, bored, moving slowly.</a:t>
            </a:r>
          </a:p>
          <a:p>
            <a:pPr fontAlgn="t"/>
            <a:endParaRPr lang="en-GB" sz="2000" dirty="0">
              <a:solidFill>
                <a:srgbClr val="00B0F0"/>
              </a:solidFill>
            </a:endParaRPr>
          </a:p>
          <a:p>
            <a:pPr fontAlgn="t"/>
            <a:r>
              <a:rPr lang="en-GB" sz="2000" dirty="0">
                <a:solidFill>
                  <a:srgbClr val="00FF00"/>
                </a:solidFill>
              </a:rPr>
              <a:t>Green Zone: calm state of alertness; optimal level to learn; feels happy, calm, feeling okay, focused.</a:t>
            </a:r>
          </a:p>
          <a:p>
            <a:pPr fontAlgn="t"/>
            <a:endParaRPr lang="en-GB" sz="2000" dirty="0">
              <a:solidFill>
                <a:srgbClr val="00FF00"/>
              </a:solidFill>
            </a:endParaRPr>
          </a:p>
          <a:p>
            <a:pPr fontAlgn="t"/>
            <a:r>
              <a:rPr lang="en-GB" sz="2000" dirty="0">
                <a:solidFill>
                  <a:srgbClr val="FFFF00"/>
                </a:solidFill>
              </a:rPr>
              <a:t>Yellow Zone: heightened state of alertness; elevated emotions; has some control; feels frustrated, worried, silly/wiggly, excited, loss of some control.</a:t>
            </a:r>
          </a:p>
          <a:p>
            <a:pPr fontAlgn="t"/>
            <a:endParaRPr lang="en-GB" sz="2000" dirty="0">
              <a:solidFill>
                <a:srgbClr val="FFFF00"/>
              </a:solidFill>
            </a:endParaRPr>
          </a:p>
          <a:p>
            <a:pPr fontAlgn="t"/>
            <a:r>
              <a:rPr lang="en-GB" sz="2000" dirty="0">
                <a:solidFill>
                  <a:srgbClr val="FF0000"/>
                </a:solidFill>
              </a:rPr>
              <a:t>Red Zone: heightened state of alertness and intense emotions; not an optimal level for learning; out of control; feels mad/angry, terrified, yelling/hitting, elated, out of control.</a:t>
            </a:r>
          </a:p>
          <a:p>
            <a:endParaRPr lang="en-GB" dirty="0"/>
          </a:p>
        </p:txBody>
      </p:sp>
      <p:pic>
        <p:nvPicPr>
          <p:cNvPr id="6" name="Picture 5">
            <a:extLst>
              <a:ext uri="{FF2B5EF4-FFF2-40B4-BE49-F238E27FC236}">
                <a16:creationId xmlns:a16="http://schemas.microsoft.com/office/drawing/2014/main" id="{92B8DA94-8A23-40A8-A14D-91BA8F3C7EC8}"/>
              </a:ext>
            </a:extLst>
          </p:cNvPr>
          <p:cNvPicPr>
            <a:picLocks noChangeAspect="1"/>
          </p:cNvPicPr>
          <p:nvPr/>
        </p:nvPicPr>
        <p:blipFill rotWithShape="1">
          <a:blip r:embed="rId3">
            <a:extLst>
              <a:ext uri="{28A0092B-C50C-407E-A947-70E740481C1C}">
                <a14:useLocalDpi xmlns:a14="http://schemas.microsoft.com/office/drawing/2010/main" val="0"/>
              </a:ext>
            </a:extLst>
          </a:blip>
          <a:srcRect l="1170" t="4080" r="2275" b="5989"/>
          <a:stretch/>
        </p:blipFill>
        <p:spPr>
          <a:xfrm>
            <a:off x="243838" y="1941342"/>
            <a:ext cx="6145035" cy="4476081"/>
          </a:xfrm>
          <a:prstGeom prst="rect">
            <a:avLst/>
          </a:prstGeom>
        </p:spPr>
      </p:pic>
    </p:spTree>
    <p:extLst>
      <p:ext uri="{BB962C8B-B14F-4D97-AF65-F5344CB8AC3E}">
        <p14:creationId xmlns:p14="http://schemas.microsoft.com/office/powerpoint/2010/main" val="913075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864072" y="0"/>
            <a:ext cx="10946295" cy="923330"/>
          </a:xfrm>
          <a:prstGeom prst="rect">
            <a:avLst/>
          </a:prstGeom>
          <a:noFill/>
        </p:spPr>
        <p:txBody>
          <a:bodyPr wrap="square" rtlCol="0">
            <a:spAutoFit/>
          </a:bodyPr>
          <a:lstStyle/>
          <a:p>
            <a:pPr algn="ctr"/>
            <a:r>
              <a:rPr lang="en-GB" sz="5400" dirty="0"/>
              <a:t>Zones of Regulation</a:t>
            </a:r>
          </a:p>
        </p:txBody>
      </p:sp>
      <p:sp>
        <p:nvSpPr>
          <p:cNvPr id="4" name="TextBox 3">
            <a:extLst>
              <a:ext uri="{FF2B5EF4-FFF2-40B4-BE49-F238E27FC236}">
                <a16:creationId xmlns:a16="http://schemas.microsoft.com/office/drawing/2014/main" id="{7EF8F765-1359-4471-A53D-36C1A96A1105}"/>
              </a:ext>
            </a:extLst>
          </p:cNvPr>
          <p:cNvSpPr txBox="1"/>
          <p:nvPr/>
        </p:nvSpPr>
        <p:spPr>
          <a:xfrm>
            <a:off x="965980" y="1345360"/>
            <a:ext cx="10260039" cy="3139321"/>
          </a:xfrm>
          <a:prstGeom prst="rect">
            <a:avLst/>
          </a:prstGeom>
          <a:noFill/>
        </p:spPr>
        <p:txBody>
          <a:bodyPr wrap="square" rtlCol="0">
            <a:spAutoFit/>
          </a:bodyPr>
          <a:lstStyle/>
          <a:p>
            <a:pPr algn="ctr"/>
            <a:r>
              <a:rPr lang="en-GB" dirty="0"/>
              <a:t>We can all relate to ZOR</a:t>
            </a:r>
          </a:p>
          <a:p>
            <a:pPr algn="ctr"/>
            <a:endParaRPr lang="en-GB" dirty="0"/>
          </a:p>
          <a:p>
            <a:pPr algn="ctr"/>
            <a:r>
              <a:rPr lang="en-GB" dirty="0"/>
              <a:t>Children refer to emotions on a daily basis- lollipop sticks</a:t>
            </a:r>
          </a:p>
          <a:p>
            <a:pPr algn="ctr"/>
            <a:endParaRPr lang="en-GB" dirty="0"/>
          </a:p>
          <a:p>
            <a:pPr algn="ctr"/>
            <a:r>
              <a:rPr lang="en-GB" dirty="0"/>
              <a:t>This can also be used at home- ideas on our school website</a:t>
            </a:r>
          </a:p>
          <a:p>
            <a:pPr algn="ctr"/>
            <a:endParaRPr lang="en-GB" dirty="0"/>
          </a:p>
          <a:p>
            <a:pPr algn="ctr"/>
            <a:r>
              <a:rPr lang="en-GB" dirty="0"/>
              <a:t>Also links to children’s films- Inside Out</a:t>
            </a:r>
          </a:p>
          <a:p>
            <a:pPr algn="ctr"/>
            <a:endParaRPr lang="en-GB" dirty="0"/>
          </a:p>
          <a:p>
            <a:pPr algn="ctr"/>
            <a:endParaRPr lang="en-GB" dirty="0"/>
          </a:p>
          <a:p>
            <a:pPr algn="ctr"/>
            <a:endParaRPr lang="en-GB" dirty="0"/>
          </a:p>
          <a:p>
            <a:pPr algn="ctr"/>
            <a:r>
              <a:rPr lang="en-GB" dirty="0">
                <a:hlinkClick r:id="rId3"/>
              </a:rPr>
              <a:t>Inside Out- Bing Bong is confronted by sadness</a:t>
            </a:r>
            <a:endParaRPr lang="en-GB" dirty="0"/>
          </a:p>
        </p:txBody>
      </p:sp>
      <p:pic>
        <p:nvPicPr>
          <p:cNvPr id="5" name="Picture 8" descr="Zones of Regulation - Clapham Terrace">
            <a:extLst>
              <a:ext uri="{FF2B5EF4-FFF2-40B4-BE49-F238E27FC236}">
                <a16:creationId xmlns:a16="http://schemas.microsoft.com/office/drawing/2014/main" id="{8E67BE41-326F-425E-91AB-DBC8E6C4FE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43824" y="4943958"/>
            <a:ext cx="1666543" cy="1599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2568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Protective Behaviours</a:t>
            </a:r>
          </a:p>
        </p:txBody>
      </p:sp>
      <p:pic>
        <p:nvPicPr>
          <p:cNvPr id="5" name="Picture 4" descr="Protective Behaviours | Campbell Primary School">
            <a:extLst>
              <a:ext uri="{FF2B5EF4-FFF2-40B4-BE49-F238E27FC236}">
                <a16:creationId xmlns:a16="http://schemas.microsoft.com/office/drawing/2014/main" id="{642E6C35-3535-4135-81B4-C178DA943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58310" y="4959824"/>
            <a:ext cx="1571932" cy="160000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92D1B56-A9F1-4B10-AEA1-0180593EE8D3}"/>
              </a:ext>
            </a:extLst>
          </p:cNvPr>
          <p:cNvSpPr txBox="1"/>
          <p:nvPr/>
        </p:nvSpPr>
        <p:spPr>
          <a:xfrm>
            <a:off x="2934269" y="5759825"/>
            <a:ext cx="5363570" cy="369332"/>
          </a:xfrm>
          <a:prstGeom prst="rect">
            <a:avLst/>
          </a:prstGeom>
          <a:noFill/>
        </p:spPr>
        <p:txBody>
          <a:bodyPr wrap="square" rtlCol="0">
            <a:spAutoFit/>
          </a:bodyPr>
          <a:lstStyle/>
          <a:p>
            <a:r>
              <a:rPr lang="en-GB" dirty="0">
                <a:hlinkClick r:id="rId3"/>
              </a:rPr>
              <a:t>Protective Behaviours</a:t>
            </a:r>
            <a:endParaRPr lang="en-GB" dirty="0"/>
          </a:p>
        </p:txBody>
      </p:sp>
      <p:sp>
        <p:nvSpPr>
          <p:cNvPr id="6" name="TextBox 5">
            <a:extLst>
              <a:ext uri="{FF2B5EF4-FFF2-40B4-BE49-F238E27FC236}">
                <a16:creationId xmlns:a16="http://schemas.microsoft.com/office/drawing/2014/main" id="{356693E9-B181-44CC-9CE4-F2D55D94EB3B}"/>
              </a:ext>
            </a:extLst>
          </p:cNvPr>
          <p:cNvSpPr txBox="1"/>
          <p:nvPr/>
        </p:nvSpPr>
        <p:spPr>
          <a:xfrm>
            <a:off x="2060811" y="1536174"/>
            <a:ext cx="10003809" cy="3785652"/>
          </a:xfrm>
          <a:prstGeom prst="rect">
            <a:avLst/>
          </a:prstGeom>
          <a:noFill/>
        </p:spPr>
        <p:txBody>
          <a:bodyPr wrap="square" rtlCol="0">
            <a:spAutoFit/>
          </a:bodyPr>
          <a:lstStyle/>
          <a:p>
            <a:pPr marL="285750" indent="-285750">
              <a:buFont typeface="Arial" panose="020B0604020202020204" pitchFamily="34" charset="0"/>
              <a:buChar char="•"/>
            </a:pPr>
            <a:r>
              <a:rPr lang="en-GB" sz="2000" dirty="0"/>
              <a:t>Protective Behaviours (PB) is a practical, empowering approach to personal safety. </a:t>
            </a:r>
          </a:p>
          <a:p>
            <a:endParaRPr lang="en-GB" sz="2000" dirty="0"/>
          </a:p>
          <a:p>
            <a:pPr marL="285750" indent="-285750">
              <a:buFont typeface="Arial" panose="020B0604020202020204" pitchFamily="34" charset="0"/>
              <a:buChar char="•"/>
            </a:pPr>
            <a:r>
              <a:rPr lang="en-GB" sz="2000" dirty="0"/>
              <a:t>It is a process that encourages and develops self-confidence alongside skills that help us avoid being victimised. </a:t>
            </a:r>
          </a:p>
          <a:p>
            <a:endParaRPr lang="en-GB" sz="2000" dirty="0"/>
          </a:p>
          <a:p>
            <a:pPr marL="285750" indent="-285750">
              <a:buFont typeface="Arial" panose="020B0604020202020204" pitchFamily="34" charset="0"/>
              <a:buChar char="•"/>
            </a:pPr>
            <a:r>
              <a:rPr lang="en-GB" sz="2000" dirty="0"/>
              <a:t>This is achieved by recognising our personal concept of safety, trusting our intuitive feelings (early warning signs) that tell us when we are feeling unsafe and developing strategies for self-protection. </a:t>
            </a:r>
          </a:p>
          <a:p>
            <a:endParaRPr lang="en-GB" sz="2000" dirty="0"/>
          </a:p>
          <a:p>
            <a:pPr marL="285750" indent="-285750">
              <a:buFont typeface="Arial" panose="020B0604020202020204" pitchFamily="34" charset="0"/>
              <a:buChar char="•"/>
            </a:pPr>
            <a:r>
              <a:rPr lang="en-GB" sz="2000" dirty="0"/>
              <a:t>The Protective Behaviours process links safety with fun and excitement and an adventurous approach to life.</a:t>
            </a:r>
          </a:p>
        </p:txBody>
      </p:sp>
    </p:spTree>
    <p:extLst>
      <p:ext uri="{BB962C8B-B14F-4D97-AF65-F5344CB8AC3E}">
        <p14:creationId xmlns:p14="http://schemas.microsoft.com/office/powerpoint/2010/main" val="11332235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1656521" y="298174"/>
            <a:ext cx="9541565" cy="923330"/>
          </a:xfrm>
          <a:prstGeom prst="rect">
            <a:avLst/>
          </a:prstGeom>
          <a:noFill/>
        </p:spPr>
        <p:txBody>
          <a:bodyPr wrap="square" rtlCol="0">
            <a:spAutoFit/>
          </a:bodyPr>
          <a:lstStyle/>
          <a:p>
            <a:pPr algn="ctr"/>
            <a:r>
              <a:rPr lang="en-GB" sz="5400" dirty="0"/>
              <a:t>Protective Behaviours</a:t>
            </a:r>
          </a:p>
        </p:txBody>
      </p:sp>
      <p:pic>
        <p:nvPicPr>
          <p:cNvPr id="5" name="Picture 4" descr="Protective Behaviours | Campbell Primary School">
            <a:extLst>
              <a:ext uri="{FF2B5EF4-FFF2-40B4-BE49-F238E27FC236}">
                <a16:creationId xmlns:a16="http://schemas.microsoft.com/office/drawing/2014/main" id="{642E6C35-3535-4135-81B4-C178DA943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58310" y="4959824"/>
            <a:ext cx="1571932" cy="160000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AE7C899-E1E3-411B-9BBD-321137E842FE}"/>
              </a:ext>
            </a:extLst>
          </p:cNvPr>
          <p:cNvSpPr txBox="1"/>
          <p:nvPr/>
        </p:nvSpPr>
        <p:spPr>
          <a:xfrm>
            <a:off x="3780430" y="1405719"/>
            <a:ext cx="5240740" cy="646331"/>
          </a:xfrm>
          <a:prstGeom prst="rect">
            <a:avLst/>
          </a:prstGeom>
          <a:noFill/>
        </p:spPr>
        <p:txBody>
          <a:bodyPr wrap="square" rtlCol="0">
            <a:spAutoFit/>
          </a:bodyPr>
          <a:lstStyle/>
          <a:p>
            <a:pPr algn="ctr"/>
            <a:r>
              <a:rPr lang="en-GB" sz="3600" dirty="0"/>
              <a:t>Early Warning Signs</a:t>
            </a:r>
          </a:p>
        </p:txBody>
      </p:sp>
      <p:sp>
        <p:nvSpPr>
          <p:cNvPr id="4" name="TextBox 3">
            <a:extLst>
              <a:ext uri="{FF2B5EF4-FFF2-40B4-BE49-F238E27FC236}">
                <a16:creationId xmlns:a16="http://schemas.microsoft.com/office/drawing/2014/main" id="{517379CD-5F2B-4577-9B7A-3F137F8A4459}"/>
              </a:ext>
            </a:extLst>
          </p:cNvPr>
          <p:cNvSpPr txBox="1"/>
          <p:nvPr/>
        </p:nvSpPr>
        <p:spPr>
          <a:xfrm>
            <a:off x="2920621" y="2552131"/>
            <a:ext cx="6100549" cy="1938992"/>
          </a:xfrm>
          <a:prstGeom prst="rect">
            <a:avLst/>
          </a:prstGeom>
          <a:noFill/>
        </p:spPr>
        <p:txBody>
          <a:bodyPr wrap="square" rtlCol="0">
            <a:spAutoFit/>
          </a:bodyPr>
          <a:lstStyle/>
          <a:p>
            <a:pPr marL="285750" indent="-285750">
              <a:buFont typeface="Arial" panose="020B0604020202020204" pitchFamily="34" charset="0"/>
              <a:buChar char="•"/>
            </a:pPr>
            <a:r>
              <a:rPr lang="en-GB" sz="2400" dirty="0"/>
              <a:t>What are they?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When do we get them?</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sz="2400" dirty="0"/>
          </a:p>
        </p:txBody>
      </p:sp>
    </p:spTree>
    <p:extLst>
      <p:ext uri="{BB962C8B-B14F-4D97-AF65-F5344CB8AC3E}">
        <p14:creationId xmlns:p14="http://schemas.microsoft.com/office/powerpoint/2010/main" val="16251687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FBCB46-ABC1-42D7-B2D0-655F7FFA9F5F}"/>
              </a:ext>
            </a:extLst>
          </p:cNvPr>
          <p:cNvSpPr txBox="1"/>
          <p:nvPr/>
        </p:nvSpPr>
        <p:spPr>
          <a:xfrm>
            <a:off x="8161362" y="333137"/>
            <a:ext cx="8748215" cy="6524863"/>
          </a:xfrm>
          <a:prstGeom prst="rect">
            <a:avLst/>
          </a:prstGeom>
          <a:noFill/>
        </p:spPr>
        <p:txBody>
          <a:bodyPr wrap="square" rtlCol="0">
            <a:spAutoFit/>
          </a:bodyPr>
          <a:lstStyle/>
          <a:p>
            <a:r>
              <a:rPr lang="en-GB" sz="1600" dirty="0">
                <a:solidFill>
                  <a:srgbClr val="FF0000"/>
                </a:solidFill>
              </a:rPr>
              <a:t>Early Warning Signs </a:t>
            </a:r>
          </a:p>
          <a:p>
            <a:r>
              <a:rPr lang="en-GB" sz="1600" dirty="0">
                <a:solidFill>
                  <a:srgbClr val="FF0000"/>
                </a:solidFill>
              </a:rPr>
              <a:t>Pounding Heart</a:t>
            </a:r>
            <a:br>
              <a:rPr lang="en-GB" sz="1600" dirty="0">
                <a:solidFill>
                  <a:srgbClr val="FF0000"/>
                </a:solidFill>
              </a:rPr>
            </a:br>
            <a:r>
              <a:rPr lang="en-GB" sz="1600" dirty="0">
                <a:solidFill>
                  <a:srgbClr val="FF0000"/>
                </a:solidFill>
              </a:rPr>
              <a:t>Goose Bumps</a:t>
            </a:r>
            <a:br>
              <a:rPr lang="en-GB" sz="1600" dirty="0">
                <a:solidFill>
                  <a:srgbClr val="FF0000"/>
                </a:solidFill>
              </a:rPr>
            </a:br>
            <a:r>
              <a:rPr lang="en-GB" sz="1600" dirty="0">
                <a:solidFill>
                  <a:srgbClr val="FF0000"/>
                </a:solidFill>
              </a:rPr>
              <a:t>Dry Mouth</a:t>
            </a:r>
            <a:br>
              <a:rPr lang="en-GB" sz="1600" dirty="0">
                <a:solidFill>
                  <a:srgbClr val="FF0000"/>
                </a:solidFill>
              </a:rPr>
            </a:br>
            <a:r>
              <a:rPr lang="en-GB" sz="1600" dirty="0">
                <a:solidFill>
                  <a:srgbClr val="FF0000"/>
                </a:solidFill>
              </a:rPr>
              <a:t>Tight Lump</a:t>
            </a:r>
          </a:p>
          <a:p>
            <a:endParaRPr lang="en-GB" sz="1600" dirty="0">
              <a:solidFill>
                <a:srgbClr val="FF0000"/>
              </a:solidFill>
            </a:endParaRPr>
          </a:p>
          <a:p>
            <a:r>
              <a:rPr lang="en-GB" sz="1600" dirty="0">
                <a:solidFill>
                  <a:srgbClr val="FF0000"/>
                </a:solidFill>
              </a:rPr>
              <a:t>Blurred Vision</a:t>
            </a:r>
            <a:br>
              <a:rPr lang="en-GB" sz="1600" dirty="0">
                <a:solidFill>
                  <a:srgbClr val="FF0000"/>
                </a:solidFill>
              </a:rPr>
            </a:br>
            <a:r>
              <a:rPr lang="en-GB" sz="1600" dirty="0">
                <a:solidFill>
                  <a:srgbClr val="FF0000"/>
                </a:solidFill>
              </a:rPr>
              <a:t>Can’t See</a:t>
            </a:r>
            <a:br>
              <a:rPr lang="en-GB" sz="1600" dirty="0">
                <a:solidFill>
                  <a:srgbClr val="FF0000"/>
                </a:solidFill>
              </a:rPr>
            </a:br>
            <a:r>
              <a:rPr lang="en-GB" sz="1600" dirty="0">
                <a:solidFill>
                  <a:srgbClr val="FF0000"/>
                </a:solidFill>
              </a:rPr>
              <a:t>Wide Eyes</a:t>
            </a:r>
            <a:br>
              <a:rPr lang="en-GB" sz="1600" dirty="0">
                <a:solidFill>
                  <a:srgbClr val="FF0000"/>
                </a:solidFill>
              </a:rPr>
            </a:br>
            <a:r>
              <a:rPr lang="en-GB" sz="1600" dirty="0">
                <a:solidFill>
                  <a:srgbClr val="FF0000"/>
                </a:solidFill>
              </a:rPr>
              <a:t>Need a Wee</a:t>
            </a:r>
          </a:p>
          <a:p>
            <a:endParaRPr lang="en-GB" sz="1600" dirty="0">
              <a:solidFill>
                <a:srgbClr val="FF0000"/>
              </a:solidFill>
            </a:endParaRPr>
          </a:p>
          <a:p>
            <a:r>
              <a:rPr lang="en-GB" sz="1600" dirty="0">
                <a:solidFill>
                  <a:srgbClr val="FF0000"/>
                </a:solidFill>
              </a:rPr>
              <a:t>Frozen Limbs</a:t>
            </a:r>
            <a:br>
              <a:rPr lang="en-GB" sz="1600" dirty="0">
                <a:solidFill>
                  <a:srgbClr val="FF0000"/>
                </a:solidFill>
              </a:rPr>
            </a:br>
            <a:r>
              <a:rPr lang="en-GB" sz="1600" dirty="0">
                <a:solidFill>
                  <a:srgbClr val="FF0000"/>
                </a:solidFill>
              </a:rPr>
              <a:t>Fluttering Tum</a:t>
            </a:r>
            <a:br>
              <a:rPr lang="en-GB" sz="1600" dirty="0">
                <a:solidFill>
                  <a:srgbClr val="FF0000"/>
                </a:solidFill>
              </a:rPr>
            </a:br>
            <a:r>
              <a:rPr lang="en-GB" sz="1600" dirty="0">
                <a:solidFill>
                  <a:srgbClr val="FF0000"/>
                </a:solidFill>
              </a:rPr>
              <a:t>Sweaty Palms</a:t>
            </a:r>
            <a:br>
              <a:rPr lang="en-GB" sz="1600" dirty="0">
                <a:solidFill>
                  <a:srgbClr val="FF0000"/>
                </a:solidFill>
              </a:rPr>
            </a:br>
            <a:r>
              <a:rPr lang="en-GB" sz="1600" dirty="0">
                <a:solidFill>
                  <a:srgbClr val="FF0000"/>
                </a:solidFill>
              </a:rPr>
              <a:t>Squelchy Bum</a:t>
            </a:r>
          </a:p>
          <a:p>
            <a:endParaRPr lang="en-GB" sz="1600" dirty="0">
              <a:solidFill>
                <a:srgbClr val="FF0000"/>
              </a:solidFill>
            </a:endParaRPr>
          </a:p>
          <a:p>
            <a:r>
              <a:rPr lang="en-GB" sz="1600" dirty="0">
                <a:solidFill>
                  <a:srgbClr val="FF0000"/>
                </a:solidFill>
              </a:rPr>
              <a:t>Jelly Legs</a:t>
            </a:r>
            <a:br>
              <a:rPr lang="en-GB" sz="1600" dirty="0">
                <a:solidFill>
                  <a:srgbClr val="FF0000"/>
                </a:solidFill>
              </a:rPr>
            </a:br>
            <a:r>
              <a:rPr lang="en-GB" sz="1600" dirty="0">
                <a:solidFill>
                  <a:srgbClr val="FF0000"/>
                </a:solidFill>
              </a:rPr>
              <a:t>Can’t Move</a:t>
            </a:r>
            <a:br>
              <a:rPr lang="en-GB" sz="1600" dirty="0">
                <a:solidFill>
                  <a:srgbClr val="FF0000"/>
                </a:solidFill>
              </a:rPr>
            </a:br>
            <a:r>
              <a:rPr lang="en-GB" sz="1600" dirty="0">
                <a:solidFill>
                  <a:srgbClr val="FF0000"/>
                </a:solidFill>
              </a:rPr>
              <a:t>Feel Sick</a:t>
            </a:r>
            <a:br>
              <a:rPr lang="en-GB" sz="1600" dirty="0">
                <a:solidFill>
                  <a:srgbClr val="FF0000"/>
                </a:solidFill>
              </a:rPr>
            </a:br>
            <a:r>
              <a:rPr lang="en-GB" sz="1600" dirty="0">
                <a:solidFill>
                  <a:srgbClr val="FF0000"/>
                </a:solidFill>
              </a:rPr>
              <a:t>Where’s the Loo</a:t>
            </a:r>
          </a:p>
          <a:p>
            <a:endParaRPr lang="en-GB" sz="1600" dirty="0">
              <a:solidFill>
                <a:srgbClr val="FF0000"/>
              </a:solidFill>
            </a:endParaRPr>
          </a:p>
          <a:p>
            <a:r>
              <a:rPr lang="en-GB" sz="1600" dirty="0">
                <a:solidFill>
                  <a:srgbClr val="FF0000"/>
                </a:solidFill>
              </a:rPr>
              <a:t>Muddled Thoughts</a:t>
            </a:r>
            <a:br>
              <a:rPr lang="en-GB" sz="1600" dirty="0">
                <a:solidFill>
                  <a:srgbClr val="FF0000"/>
                </a:solidFill>
              </a:rPr>
            </a:br>
            <a:r>
              <a:rPr lang="en-GB" sz="1600" dirty="0">
                <a:solidFill>
                  <a:srgbClr val="FF0000"/>
                </a:solidFill>
              </a:rPr>
              <a:t>Hair on End</a:t>
            </a:r>
            <a:br>
              <a:rPr lang="en-GB" sz="1600" dirty="0">
                <a:solidFill>
                  <a:srgbClr val="FF0000"/>
                </a:solidFill>
              </a:rPr>
            </a:br>
            <a:r>
              <a:rPr lang="en-GB" sz="1600" dirty="0">
                <a:solidFill>
                  <a:srgbClr val="FF0000"/>
                </a:solidFill>
              </a:rPr>
              <a:t>Fight or Flight?</a:t>
            </a:r>
            <a:br>
              <a:rPr lang="en-GB" sz="1600" dirty="0">
                <a:solidFill>
                  <a:srgbClr val="FF0000"/>
                </a:solidFill>
              </a:rPr>
            </a:br>
            <a:r>
              <a:rPr lang="en-GB" sz="1600" dirty="0">
                <a:solidFill>
                  <a:srgbClr val="FF0000"/>
                </a:solidFill>
              </a:rPr>
              <a:t>I Need a Friend  </a:t>
            </a:r>
          </a:p>
          <a:p>
            <a:endParaRPr lang="en-GB" dirty="0"/>
          </a:p>
        </p:txBody>
      </p:sp>
      <p:sp>
        <p:nvSpPr>
          <p:cNvPr id="3" name="TextBox 2">
            <a:extLst>
              <a:ext uri="{FF2B5EF4-FFF2-40B4-BE49-F238E27FC236}">
                <a16:creationId xmlns:a16="http://schemas.microsoft.com/office/drawing/2014/main" id="{2F66096C-EAC4-4CFD-92BC-EDB6F05B67E7}"/>
              </a:ext>
            </a:extLst>
          </p:cNvPr>
          <p:cNvSpPr txBox="1"/>
          <p:nvPr/>
        </p:nvSpPr>
        <p:spPr>
          <a:xfrm>
            <a:off x="2811439" y="2210937"/>
            <a:ext cx="4162567" cy="2031325"/>
          </a:xfrm>
          <a:prstGeom prst="rect">
            <a:avLst/>
          </a:prstGeom>
          <a:noFill/>
        </p:spPr>
        <p:txBody>
          <a:bodyPr wrap="square" rtlCol="0">
            <a:spAutoFit/>
          </a:bodyPr>
          <a:lstStyle/>
          <a:p>
            <a:pPr algn="ctr"/>
            <a:r>
              <a:rPr lang="en-GB" i="1" dirty="0"/>
              <a:t>This poem was written with an eight year old boy who was not feeling safe at school. When his teacher heard his words through his poem, she started to listen more and offered him the understanding he needed</a:t>
            </a:r>
            <a:r>
              <a:rPr lang="en-GB" dirty="0"/>
              <a:t>.</a:t>
            </a:r>
          </a:p>
        </p:txBody>
      </p:sp>
    </p:spTree>
    <p:extLst>
      <p:ext uri="{BB962C8B-B14F-4D97-AF65-F5344CB8AC3E}">
        <p14:creationId xmlns:p14="http://schemas.microsoft.com/office/powerpoint/2010/main" val="20830949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4DC546-CCAA-45A2-8C44-B223B2E05B56}"/>
              </a:ext>
            </a:extLst>
          </p:cNvPr>
          <p:cNvSpPr txBox="1"/>
          <p:nvPr/>
        </p:nvSpPr>
        <p:spPr>
          <a:xfrm>
            <a:off x="-245660" y="85299"/>
            <a:ext cx="9541565" cy="769441"/>
          </a:xfrm>
          <a:prstGeom prst="rect">
            <a:avLst/>
          </a:prstGeom>
          <a:noFill/>
        </p:spPr>
        <p:txBody>
          <a:bodyPr wrap="square" rtlCol="0">
            <a:spAutoFit/>
          </a:bodyPr>
          <a:lstStyle/>
          <a:p>
            <a:pPr algn="ctr"/>
            <a:r>
              <a:rPr lang="en-GB" sz="4400" dirty="0"/>
              <a:t>Protective Behaviours</a:t>
            </a:r>
          </a:p>
        </p:txBody>
      </p:sp>
      <p:pic>
        <p:nvPicPr>
          <p:cNvPr id="5" name="Picture 4" descr="Protective Behaviours | Campbell Primary School">
            <a:extLst>
              <a:ext uri="{FF2B5EF4-FFF2-40B4-BE49-F238E27FC236}">
                <a16:creationId xmlns:a16="http://schemas.microsoft.com/office/drawing/2014/main" id="{642E6C35-3535-4135-81B4-C178DA943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2120" y="5109950"/>
            <a:ext cx="1571932" cy="160000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B74934A-DE58-4494-B138-88054FC4B784}"/>
              </a:ext>
            </a:extLst>
          </p:cNvPr>
          <p:cNvSpPr txBox="1"/>
          <p:nvPr/>
        </p:nvSpPr>
        <p:spPr>
          <a:xfrm>
            <a:off x="2697281" y="1057731"/>
            <a:ext cx="4844955" cy="3046988"/>
          </a:xfrm>
          <a:prstGeom prst="rect">
            <a:avLst/>
          </a:prstGeom>
          <a:noFill/>
        </p:spPr>
        <p:txBody>
          <a:bodyPr wrap="square" rtlCol="0">
            <a:spAutoFit/>
          </a:bodyPr>
          <a:lstStyle/>
          <a:p>
            <a:pPr algn="ctr"/>
            <a:r>
              <a:rPr lang="en-GB" sz="2400" dirty="0"/>
              <a:t>Network Hands</a:t>
            </a:r>
          </a:p>
          <a:p>
            <a:endParaRPr lang="en-GB" sz="2400" dirty="0"/>
          </a:p>
          <a:p>
            <a:endParaRPr lang="en-GB" sz="2400" dirty="0"/>
          </a:p>
          <a:p>
            <a:pPr marL="342900" indent="-342900">
              <a:buFont typeface="Arial" panose="020B0604020202020204" pitchFamily="34" charset="0"/>
              <a:buChar char="•"/>
            </a:pPr>
            <a:r>
              <a:rPr lang="en-GB" sz="2400" dirty="0"/>
              <a:t>Completed at the end of every half term</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a:t>
            </a:r>
          </a:p>
          <a:p>
            <a:endParaRPr lang="en-GB" sz="2400" dirty="0"/>
          </a:p>
        </p:txBody>
      </p:sp>
      <p:pic>
        <p:nvPicPr>
          <p:cNvPr id="3074" name="Picture 2" descr="https://www.mefirst.org.uk/wp-content/uploads/2016/10/Personal-network-instructions.jpg">
            <a:extLst>
              <a:ext uri="{FF2B5EF4-FFF2-40B4-BE49-F238E27FC236}">
                <a16:creationId xmlns:a16="http://schemas.microsoft.com/office/drawing/2014/main" id="{8F6E0EB6-0CAE-4EA1-99CD-B7D9670031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5110" y="320722"/>
            <a:ext cx="4666890" cy="6537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3937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DAF21B-C36B-403D-A2D8-5AD622F07B0E}"/>
              </a:ext>
            </a:extLst>
          </p:cNvPr>
          <p:cNvSpPr/>
          <p:nvPr/>
        </p:nvSpPr>
        <p:spPr>
          <a:xfrm>
            <a:off x="4054415" y="2723830"/>
            <a:ext cx="4083169" cy="954107"/>
          </a:xfrm>
          <a:prstGeom prst="rect">
            <a:avLst/>
          </a:prstGeom>
        </p:spPr>
        <p:txBody>
          <a:bodyPr wrap="none">
            <a:spAutoFit/>
          </a:bodyPr>
          <a:lstStyle/>
          <a:p>
            <a:pPr algn="ctr"/>
            <a:r>
              <a:rPr lang="en-GB" sz="2800" b="1" dirty="0"/>
              <a:t>P.S.H.E Curriculum</a:t>
            </a:r>
          </a:p>
          <a:p>
            <a:pPr algn="ctr"/>
            <a:r>
              <a:rPr lang="en-GB" sz="2800" b="1" dirty="0"/>
              <a:t>The Voice of our Pupils</a:t>
            </a:r>
          </a:p>
        </p:txBody>
      </p:sp>
      <p:cxnSp>
        <p:nvCxnSpPr>
          <p:cNvPr id="5" name="Straight Arrow Connector 4">
            <a:extLst>
              <a:ext uri="{FF2B5EF4-FFF2-40B4-BE49-F238E27FC236}">
                <a16:creationId xmlns:a16="http://schemas.microsoft.com/office/drawing/2014/main" id="{D58632ED-C414-4DB9-9D41-851BDE34AA0E}"/>
              </a:ext>
            </a:extLst>
          </p:cNvPr>
          <p:cNvCxnSpPr/>
          <p:nvPr/>
        </p:nvCxnSpPr>
        <p:spPr>
          <a:xfrm flipH="1" flipV="1">
            <a:off x="3193366" y="1814732"/>
            <a:ext cx="970671" cy="8018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1E730699-CC03-41DE-A935-AF83799C1D29}"/>
              </a:ext>
            </a:extLst>
          </p:cNvPr>
          <p:cNvCxnSpPr>
            <a:cxnSpLocks/>
          </p:cNvCxnSpPr>
          <p:nvPr/>
        </p:nvCxnSpPr>
        <p:spPr>
          <a:xfrm flipH="1" flipV="1">
            <a:off x="6095999" y="1111348"/>
            <a:ext cx="131012" cy="15052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BA8A6B14-2F34-4B0F-A2DF-1EF98427CEB7}"/>
              </a:ext>
            </a:extLst>
          </p:cNvPr>
          <p:cNvCxnSpPr>
            <a:cxnSpLocks/>
          </p:cNvCxnSpPr>
          <p:nvPr/>
        </p:nvCxnSpPr>
        <p:spPr>
          <a:xfrm flipH="1" flipV="1">
            <a:off x="3054626" y="2801897"/>
            <a:ext cx="1157919" cy="2160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00D43104-879C-4C64-B8DD-1561707D9B0A}"/>
              </a:ext>
            </a:extLst>
          </p:cNvPr>
          <p:cNvCxnSpPr>
            <a:cxnSpLocks/>
          </p:cNvCxnSpPr>
          <p:nvPr/>
        </p:nvCxnSpPr>
        <p:spPr>
          <a:xfrm flipH="1">
            <a:off x="4175762" y="3785176"/>
            <a:ext cx="747930" cy="5875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3B937412-0C39-477A-9B9E-1E0838662A95}"/>
              </a:ext>
            </a:extLst>
          </p:cNvPr>
          <p:cNvCxnSpPr>
            <a:cxnSpLocks/>
          </p:cNvCxnSpPr>
          <p:nvPr/>
        </p:nvCxnSpPr>
        <p:spPr>
          <a:xfrm flipH="1">
            <a:off x="3908475" y="3792072"/>
            <a:ext cx="1805067" cy="23695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2C604111-00E8-4B4A-A550-13C3AF6D7BAD}"/>
              </a:ext>
            </a:extLst>
          </p:cNvPr>
          <p:cNvCxnSpPr>
            <a:cxnSpLocks/>
          </p:cNvCxnSpPr>
          <p:nvPr/>
        </p:nvCxnSpPr>
        <p:spPr>
          <a:xfrm>
            <a:off x="8077499" y="3612249"/>
            <a:ext cx="925824" cy="5799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9DD28D04-9927-4F7E-8A72-F7F1C5D49000}"/>
              </a:ext>
            </a:extLst>
          </p:cNvPr>
          <p:cNvCxnSpPr>
            <a:cxnSpLocks/>
          </p:cNvCxnSpPr>
          <p:nvPr/>
        </p:nvCxnSpPr>
        <p:spPr>
          <a:xfrm flipV="1">
            <a:off x="7843613" y="2894297"/>
            <a:ext cx="955751" cy="3258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C8C2DB64-0B9A-40DC-ADCF-CDDFD1BBB2E8}"/>
              </a:ext>
            </a:extLst>
          </p:cNvPr>
          <p:cNvCxnSpPr>
            <a:cxnSpLocks/>
          </p:cNvCxnSpPr>
          <p:nvPr/>
        </p:nvCxnSpPr>
        <p:spPr>
          <a:xfrm flipV="1">
            <a:off x="7680960" y="1926774"/>
            <a:ext cx="1496305" cy="10805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AC9D93B0-2637-4A3B-ABB5-CCCDD3E72A0A}"/>
              </a:ext>
            </a:extLst>
          </p:cNvPr>
          <p:cNvCxnSpPr>
            <a:cxnSpLocks/>
          </p:cNvCxnSpPr>
          <p:nvPr/>
        </p:nvCxnSpPr>
        <p:spPr>
          <a:xfrm flipV="1">
            <a:off x="7355635" y="1111348"/>
            <a:ext cx="1443729" cy="16757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7760223C-93D8-480A-978D-4328D43DBC53}"/>
              </a:ext>
            </a:extLst>
          </p:cNvPr>
          <p:cNvCxnSpPr>
            <a:cxnSpLocks/>
          </p:cNvCxnSpPr>
          <p:nvPr/>
        </p:nvCxnSpPr>
        <p:spPr>
          <a:xfrm flipH="1">
            <a:off x="6443888" y="3785176"/>
            <a:ext cx="59502" cy="21513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6F8A7525-0E5E-4273-BE93-CA2EF2705E7F}"/>
              </a:ext>
            </a:extLst>
          </p:cNvPr>
          <p:cNvCxnSpPr>
            <a:cxnSpLocks/>
          </p:cNvCxnSpPr>
          <p:nvPr/>
        </p:nvCxnSpPr>
        <p:spPr>
          <a:xfrm flipH="1" flipV="1">
            <a:off x="4206527" y="486226"/>
            <a:ext cx="789849" cy="20828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B7464A82-505D-4DC0-92D9-1F6F9D22ECCC}"/>
              </a:ext>
            </a:extLst>
          </p:cNvPr>
          <p:cNvSpPr txBox="1"/>
          <p:nvPr/>
        </p:nvSpPr>
        <p:spPr>
          <a:xfrm>
            <a:off x="8062587" y="260638"/>
            <a:ext cx="3486988" cy="923330"/>
          </a:xfrm>
          <a:prstGeom prst="rect">
            <a:avLst/>
          </a:prstGeom>
          <a:noFill/>
        </p:spPr>
        <p:txBody>
          <a:bodyPr wrap="square" rtlCol="0">
            <a:spAutoFit/>
          </a:bodyPr>
          <a:lstStyle/>
          <a:p>
            <a:r>
              <a:rPr lang="en-GB" dirty="0"/>
              <a:t>We look after our well-being. We listen to each other take turns to speak.</a:t>
            </a:r>
          </a:p>
        </p:txBody>
      </p:sp>
      <p:sp>
        <p:nvSpPr>
          <p:cNvPr id="31" name="TextBox 30">
            <a:extLst>
              <a:ext uri="{FF2B5EF4-FFF2-40B4-BE49-F238E27FC236}">
                <a16:creationId xmlns:a16="http://schemas.microsoft.com/office/drawing/2014/main" id="{483E99BF-9CFE-4B2C-A8ED-3C8E62B607A4}"/>
              </a:ext>
            </a:extLst>
          </p:cNvPr>
          <p:cNvSpPr txBox="1"/>
          <p:nvPr/>
        </p:nvSpPr>
        <p:spPr>
          <a:xfrm>
            <a:off x="8573704" y="1369130"/>
            <a:ext cx="3754881" cy="646331"/>
          </a:xfrm>
          <a:prstGeom prst="rect">
            <a:avLst/>
          </a:prstGeom>
          <a:noFill/>
        </p:spPr>
        <p:txBody>
          <a:bodyPr wrap="square" rtlCol="0">
            <a:spAutoFit/>
          </a:bodyPr>
          <a:lstStyle/>
          <a:p>
            <a:r>
              <a:rPr lang="en-GB" dirty="0"/>
              <a:t>I like our lessons as we have time to listen to each other.</a:t>
            </a:r>
          </a:p>
        </p:txBody>
      </p:sp>
      <p:sp>
        <p:nvSpPr>
          <p:cNvPr id="35" name="TextBox 34">
            <a:extLst>
              <a:ext uri="{FF2B5EF4-FFF2-40B4-BE49-F238E27FC236}">
                <a16:creationId xmlns:a16="http://schemas.microsoft.com/office/drawing/2014/main" id="{FB6DEC73-D9C4-47D2-970B-92DF416955DE}"/>
              </a:ext>
            </a:extLst>
          </p:cNvPr>
          <p:cNvSpPr txBox="1"/>
          <p:nvPr/>
        </p:nvSpPr>
        <p:spPr>
          <a:xfrm>
            <a:off x="8283525" y="2574056"/>
            <a:ext cx="3908476" cy="369332"/>
          </a:xfrm>
          <a:prstGeom prst="rect">
            <a:avLst/>
          </a:prstGeom>
          <a:noFill/>
        </p:spPr>
        <p:txBody>
          <a:bodyPr wrap="square" rtlCol="0">
            <a:spAutoFit/>
          </a:bodyPr>
          <a:lstStyle/>
          <a:p>
            <a:r>
              <a:rPr lang="en-GB" dirty="0"/>
              <a:t>I like learning about how we feel.</a:t>
            </a:r>
          </a:p>
        </p:txBody>
      </p:sp>
      <p:sp>
        <p:nvSpPr>
          <p:cNvPr id="39" name="TextBox 38">
            <a:extLst>
              <a:ext uri="{FF2B5EF4-FFF2-40B4-BE49-F238E27FC236}">
                <a16:creationId xmlns:a16="http://schemas.microsoft.com/office/drawing/2014/main" id="{82F9F83A-5352-44DF-8E05-F2BD52717C6A}"/>
              </a:ext>
            </a:extLst>
          </p:cNvPr>
          <p:cNvSpPr txBox="1"/>
          <p:nvPr/>
        </p:nvSpPr>
        <p:spPr>
          <a:xfrm>
            <a:off x="8248654" y="4150731"/>
            <a:ext cx="3908476" cy="646331"/>
          </a:xfrm>
          <a:prstGeom prst="rect">
            <a:avLst/>
          </a:prstGeom>
          <a:noFill/>
        </p:spPr>
        <p:txBody>
          <a:bodyPr wrap="square" rtlCol="0">
            <a:spAutoFit/>
          </a:bodyPr>
          <a:lstStyle/>
          <a:p>
            <a:r>
              <a:rPr lang="en-GB" dirty="0"/>
              <a:t>We learn how to follow rules and why they are important.</a:t>
            </a:r>
          </a:p>
        </p:txBody>
      </p:sp>
      <p:cxnSp>
        <p:nvCxnSpPr>
          <p:cNvPr id="40" name="Straight Arrow Connector 39">
            <a:extLst>
              <a:ext uri="{FF2B5EF4-FFF2-40B4-BE49-F238E27FC236}">
                <a16:creationId xmlns:a16="http://schemas.microsoft.com/office/drawing/2014/main" id="{007D3C86-01E2-4D83-B967-6276CB6CA093}"/>
              </a:ext>
            </a:extLst>
          </p:cNvPr>
          <p:cNvCxnSpPr>
            <a:cxnSpLocks/>
          </p:cNvCxnSpPr>
          <p:nvPr/>
        </p:nvCxnSpPr>
        <p:spPr>
          <a:xfrm>
            <a:off x="7366644" y="3740630"/>
            <a:ext cx="882010" cy="14081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DCA2CBA1-F849-4727-B499-983BA47115B8}"/>
              </a:ext>
            </a:extLst>
          </p:cNvPr>
          <p:cNvSpPr txBox="1"/>
          <p:nvPr/>
        </p:nvSpPr>
        <p:spPr>
          <a:xfrm>
            <a:off x="7752198" y="5100321"/>
            <a:ext cx="4131770" cy="369332"/>
          </a:xfrm>
          <a:prstGeom prst="rect">
            <a:avLst/>
          </a:prstGeom>
          <a:noFill/>
        </p:spPr>
        <p:txBody>
          <a:bodyPr wrap="square" rtlCol="0">
            <a:spAutoFit/>
          </a:bodyPr>
          <a:lstStyle/>
          <a:p>
            <a:r>
              <a:rPr lang="en-GB" dirty="0"/>
              <a:t>It is a really calm time of the week.</a:t>
            </a:r>
          </a:p>
        </p:txBody>
      </p:sp>
      <p:sp>
        <p:nvSpPr>
          <p:cNvPr id="20" name="TextBox 19">
            <a:extLst>
              <a:ext uri="{FF2B5EF4-FFF2-40B4-BE49-F238E27FC236}">
                <a16:creationId xmlns:a16="http://schemas.microsoft.com/office/drawing/2014/main" id="{93B94BEE-15E5-4414-B103-5A869F1F9631}"/>
              </a:ext>
            </a:extLst>
          </p:cNvPr>
          <p:cNvSpPr txBox="1"/>
          <p:nvPr/>
        </p:nvSpPr>
        <p:spPr>
          <a:xfrm>
            <a:off x="5161398" y="5972087"/>
            <a:ext cx="4131770" cy="646331"/>
          </a:xfrm>
          <a:prstGeom prst="rect">
            <a:avLst/>
          </a:prstGeom>
          <a:noFill/>
        </p:spPr>
        <p:txBody>
          <a:bodyPr wrap="square" rtlCol="0">
            <a:spAutoFit/>
          </a:bodyPr>
          <a:lstStyle/>
          <a:p>
            <a:r>
              <a:rPr lang="en-GB" dirty="0"/>
              <a:t>I like that we can be completely truthful when doing P.S.H.E.</a:t>
            </a:r>
          </a:p>
        </p:txBody>
      </p:sp>
      <p:sp>
        <p:nvSpPr>
          <p:cNvPr id="22" name="TextBox 21">
            <a:extLst>
              <a:ext uri="{FF2B5EF4-FFF2-40B4-BE49-F238E27FC236}">
                <a16:creationId xmlns:a16="http://schemas.microsoft.com/office/drawing/2014/main" id="{EDCE9978-CA2F-4112-B88E-84783D037582}"/>
              </a:ext>
            </a:extLst>
          </p:cNvPr>
          <p:cNvSpPr txBox="1"/>
          <p:nvPr/>
        </p:nvSpPr>
        <p:spPr>
          <a:xfrm>
            <a:off x="829994" y="120025"/>
            <a:ext cx="5613894" cy="646331"/>
          </a:xfrm>
          <a:prstGeom prst="rect">
            <a:avLst/>
          </a:prstGeom>
          <a:noFill/>
        </p:spPr>
        <p:txBody>
          <a:bodyPr wrap="square" rtlCol="0">
            <a:spAutoFit/>
          </a:bodyPr>
          <a:lstStyle/>
          <a:p>
            <a:r>
              <a:rPr lang="en-GB" dirty="0"/>
              <a:t>The No Outsiders books are interesting and make you understand better.</a:t>
            </a:r>
          </a:p>
        </p:txBody>
      </p:sp>
      <p:sp>
        <p:nvSpPr>
          <p:cNvPr id="23" name="TextBox 22">
            <a:extLst>
              <a:ext uri="{FF2B5EF4-FFF2-40B4-BE49-F238E27FC236}">
                <a16:creationId xmlns:a16="http://schemas.microsoft.com/office/drawing/2014/main" id="{E454BAFB-0139-4A35-90E0-27E739746B03}"/>
              </a:ext>
            </a:extLst>
          </p:cNvPr>
          <p:cNvSpPr txBox="1"/>
          <p:nvPr/>
        </p:nvSpPr>
        <p:spPr>
          <a:xfrm>
            <a:off x="4811008" y="763371"/>
            <a:ext cx="4131770" cy="369332"/>
          </a:xfrm>
          <a:prstGeom prst="rect">
            <a:avLst/>
          </a:prstGeom>
          <a:noFill/>
        </p:spPr>
        <p:txBody>
          <a:bodyPr wrap="square" rtlCol="0">
            <a:spAutoFit/>
          </a:bodyPr>
          <a:lstStyle/>
          <a:p>
            <a:r>
              <a:rPr lang="en-GB" dirty="0"/>
              <a:t>We have lots of fun.</a:t>
            </a:r>
          </a:p>
        </p:txBody>
      </p:sp>
      <p:sp>
        <p:nvSpPr>
          <p:cNvPr id="25" name="TextBox 24">
            <a:extLst>
              <a:ext uri="{FF2B5EF4-FFF2-40B4-BE49-F238E27FC236}">
                <a16:creationId xmlns:a16="http://schemas.microsoft.com/office/drawing/2014/main" id="{D09924DF-F133-4D43-AD6A-1615B6FD7BDE}"/>
              </a:ext>
            </a:extLst>
          </p:cNvPr>
          <p:cNvSpPr txBox="1"/>
          <p:nvPr/>
        </p:nvSpPr>
        <p:spPr>
          <a:xfrm>
            <a:off x="1612816" y="6140744"/>
            <a:ext cx="4131770" cy="369332"/>
          </a:xfrm>
          <a:prstGeom prst="rect">
            <a:avLst/>
          </a:prstGeom>
          <a:noFill/>
        </p:spPr>
        <p:txBody>
          <a:bodyPr wrap="square" rtlCol="0">
            <a:spAutoFit/>
          </a:bodyPr>
          <a:lstStyle/>
          <a:p>
            <a:r>
              <a:rPr lang="en-GB" dirty="0"/>
              <a:t>We each have a voice.</a:t>
            </a:r>
          </a:p>
        </p:txBody>
      </p:sp>
      <p:sp>
        <p:nvSpPr>
          <p:cNvPr id="26" name="TextBox 25">
            <a:extLst>
              <a:ext uri="{FF2B5EF4-FFF2-40B4-BE49-F238E27FC236}">
                <a16:creationId xmlns:a16="http://schemas.microsoft.com/office/drawing/2014/main" id="{2B7A0AC6-0264-4E3A-A5C1-E85F91251948}"/>
              </a:ext>
            </a:extLst>
          </p:cNvPr>
          <p:cNvSpPr txBox="1"/>
          <p:nvPr/>
        </p:nvSpPr>
        <p:spPr>
          <a:xfrm>
            <a:off x="988741" y="1439431"/>
            <a:ext cx="4131770" cy="369332"/>
          </a:xfrm>
          <a:prstGeom prst="rect">
            <a:avLst/>
          </a:prstGeom>
          <a:noFill/>
        </p:spPr>
        <p:txBody>
          <a:bodyPr wrap="square" rtlCol="0">
            <a:spAutoFit/>
          </a:bodyPr>
          <a:lstStyle/>
          <a:p>
            <a:r>
              <a:rPr lang="en-GB" dirty="0"/>
              <a:t>I am listened to.</a:t>
            </a:r>
          </a:p>
        </p:txBody>
      </p:sp>
      <p:sp>
        <p:nvSpPr>
          <p:cNvPr id="27" name="TextBox 26">
            <a:extLst>
              <a:ext uri="{FF2B5EF4-FFF2-40B4-BE49-F238E27FC236}">
                <a16:creationId xmlns:a16="http://schemas.microsoft.com/office/drawing/2014/main" id="{73E53973-5323-4E3A-86FE-BE8587147B8B}"/>
              </a:ext>
            </a:extLst>
          </p:cNvPr>
          <p:cNvSpPr txBox="1"/>
          <p:nvPr/>
        </p:nvSpPr>
        <p:spPr>
          <a:xfrm>
            <a:off x="376950" y="2420148"/>
            <a:ext cx="4131770" cy="646331"/>
          </a:xfrm>
          <a:prstGeom prst="rect">
            <a:avLst/>
          </a:prstGeom>
          <a:noFill/>
        </p:spPr>
        <p:txBody>
          <a:bodyPr wrap="square" rtlCol="0">
            <a:spAutoFit/>
          </a:bodyPr>
          <a:lstStyle/>
          <a:p>
            <a:r>
              <a:rPr lang="en-GB" dirty="0"/>
              <a:t>We get to learn with our jigsaw pieces and hug them.</a:t>
            </a:r>
          </a:p>
        </p:txBody>
      </p:sp>
      <p:sp>
        <p:nvSpPr>
          <p:cNvPr id="29" name="TextBox 28">
            <a:extLst>
              <a:ext uri="{FF2B5EF4-FFF2-40B4-BE49-F238E27FC236}">
                <a16:creationId xmlns:a16="http://schemas.microsoft.com/office/drawing/2014/main" id="{E25CD551-33A4-42BA-8C0F-9EE15AD9E480}"/>
              </a:ext>
            </a:extLst>
          </p:cNvPr>
          <p:cNvSpPr txBox="1"/>
          <p:nvPr/>
        </p:nvSpPr>
        <p:spPr>
          <a:xfrm>
            <a:off x="1305700" y="4342253"/>
            <a:ext cx="3617992" cy="646331"/>
          </a:xfrm>
          <a:prstGeom prst="rect">
            <a:avLst/>
          </a:prstGeom>
          <a:noFill/>
        </p:spPr>
        <p:txBody>
          <a:bodyPr wrap="square" rtlCol="0">
            <a:spAutoFit/>
          </a:bodyPr>
          <a:lstStyle/>
          <a:p>
            <a:r>
              <a:rPr lang="en-GB" dirty="0"/>
              <a:t>We learn about different views</a:t>
            </a:r>
          </a:p>
          <a:p>
            <a:r>
              <a:rPr lang="en-GB" dirty="0"/>
              <a:t> and our likes and dislikes.</a:t>
            </a:r>
          </a:p>
        </p:txBody>
      </p:sp>
    </p:spTree>
    <p:extLst>
      <p:ext uri="{BB962C8B-B14F-4D97-AF65-F5344CB8AC3E}">
        <p14:creationId xmlns:p14="http://schemas.microsoft.com/office/powerpoint/2010/main" val="5625521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41BF6F-B296-4F32-A9AD-FFA7FF79FC5A}"/>
              </a:ext>
            </a:extLst>
          </p:cNvPr>
          <p:cNvSpPr txBox="1"/>
          <p:nvPr/>
        </p:nvSpPr>
        <p:spPr>
          <a:xfrm>
            <a:off x="2507954" y="443567"/>
            <a:ext cx="8457656" cy="2985433"/>
          </a:xfrm>
          <a:prstGeom prst="rect">
            <a:avLst/>
          </a:prstGeom>
          <a:noFill/>
        </p:spPr>
        <p:txBody>
          <a:bodyPr wrap="square" rtlCol="0">
            <a:spAutoFit/>
          </a:bodyPr>
          <a:lstStyle/>
          <a:p>
            <a:pPr algn="ctr"/>
            <a:r>
              <a:rPr lang="en-GB" sz="6600" dirty="0"/>
              <a:t>P.S.H.E Curriculum</a:t>
            </a:r>
          </a:p>
          <a:p>
            <a:pPr algn="ctr"/>
            <a:endParaRPr lang="en-GB" sz="6600" dirty="0"/>
          </a:p>
          <a:p>
            <a:pPr algn="ctr"/>
            <a:r>
              <a:rPr lang="en-GB" sz="2800" dirty="0"/>
              <a:t>Further information can be found on our school website or contact me directly.</a:t>
            </a:r>
          </a:p>
        </p:txBody>
      </p:sp>
      <p:pic>
        <p:nvPicPr>
          <p:cNvPr id="3" name="Picture 2" descr="PSHE - Wrenthorpe Academy">
            <a:extLst>
              <a:ext uri="{FF2B5EF4-FFF2-40B4-BE49-F238E27FC236}">
                <a16:creationId xmlns:a16="http://schemas.microsoft.com/office/drawing/2014/main" id="{0A2A3663-DCCC-495E-9666-5E2F65434B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8595" y="5564168"/>
            <a:ext cx="1764166" cy="12226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No-outsiders">
            <a:extLst>
              <a:ext uri="{FF2B5EF4-FFF2-40B4-BE49-F238E27FC236}">
                <a16:creationId xmlns:a16="http://schemas.microsoft.com/office/drawing/2014/main" id="{C861B185-964C-476E-A7CC-2B406D7609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180" y="5277502"/>
            <a:ext cx="1888458" cy="14416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Zones of Regulation - Clapham Terrace">
            <a:extLst>
              <a:ext uri="{FF2B5EF4-FFF2-40B4-BE49-F238E27FC236}">
                <a16:creationId xmlns:a16="http://schemas.microsoft.com/office/drawing/2014/main" id="{278881E2-4022-41FF-AA1F-06BD2D40BD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6208" y="5214139"/>
            <a:ext cx="1638249" cy="157271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Protective Behaviours | Campbell Primary School">
            <a:extLst>
              <a:ext uri="{FF2B5EF4-FFF2-40B4-BE49-F238E27FC236}">
                <a16:creationId xmlns:a16="http://schemas.microsoft.com/office/drawing/2014/main" id="{F8081AFA-D354-4A06-9264-EC4857A07A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63027" y="5199594"/>
            <a:ext cx="1492872" cy="1519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6045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C132E4-9B4E-46B0-880B-C820913CC5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36368" y="291548"/>
            <a:ext cx="2265053" cy="3004423"/>
          </a:xfrm>
          <a:prstGeom prst="rect">
            <a:avLst/>
          </a:prstGeom>
        </p:spPr>
      </p:pic>
      <p:sp>
        <p:nvSpPr>
          <p:cNvPr id="6" name="TextBox 5">
            <a:extLst>
              <a:ext uri="{FF2B5EF4-FFF2-40B4-BE49-F238E27FC236}">
                <a16:creationId xmlns:a16="http://schemas.microsoft.com/office/drawing/2014/main" id="{7B4600FE-8BAF-46B3-8539-E980935F7792}"/>
              </a:ext>
            </a:extLst>
          </p:cNvPr>
          <p:cNvSpPr txBox="1"/>
          <p:nvPr/>
        </p:nvSpPr>
        <p:spPr>
          <a:xfrm>
            <a:off x="1438810" y="737078"/>
            <a:ext cx="8457656" cy="4154984"/>
          </a:xfrm>
          <a:prstGeom prst="rect">
            <a:avLst/>
          </a:prstGeom>
          <a:noFill/>
        </p:spPr>
        <p:txBody>
          <a:bodyPr wrap="square" rtlCol="0">
            <a:spAutoFit/>
          </a:bodyPr>
          <a:lstStyle/>
          <a:p>
            <a:pPr algn="ctr"/>
            <a:r>
              <a:rPr lang="en-GB" sz="6600" dirty="0"/>
              <a:t>P.S.H.E Curriculum</a:t>
            </a:r>
          </a:p>
          <a:p>
            <a:pPr algn="ctr"/>
            <a:endParaRPr lang="en-GB" sz="6600" dirty="0"/>
          </a:p>
          <a:p>
            <a:pPr algn="ctr"/>
            <a:r>
              <a:rPr lang="en-GB" sz="6600" dirty="0"/>
              <a:t>Thank you for attending</a:t>
            </a:r>
          </a:p>
        </p:txBody>
      </p:sp>
      <p:pic>
        <p:nvPicPr>
          <p:cNvPr id="1026" name="Picture 2" descr="PSHE - Wrenthorpe Academy">
            <a:extLst>
              <a:ext uri="{FF2B5EF4-FFF2-40B4-BE49-F238E27FC236}">
                <a16:creationId xmlns:a16="http://schemas.microsoft.com/office/drawing/2014/main" id="{6320182E-A7E1-48ED-9A5C-B254951912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8595" y="5564168"/>
            <a:ext cx="1764166" cy="122268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outsiders">
            <a:extLst>
              <a:ext uri="{FF2B5EF4-FFF2-40B4-BE49-F238E27FC236}">
                <a16:creationId xmlns:a16="http://schemas.microsoft.com/office/drawing/2014/main" id="{2EA3277B-560F-40C8-90EA-2740049DFF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180" y="5277502"/>
            <a:ext cx="1888458" cy="14416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otective Behaviours | Campbell Primary School">
            <a:extLst>
              <a:ext uri="{FF2B5EF4-FFF2-40B4-BE49-F238E27FC236}">
                <a16:creationId xmlns:a16="http://schemas.microsoft.com/office/drawing/2014/main" id="{30FDC316-C3E0-405B-A64F-2F334495EB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63027" y="5199594"/>
            <a:ext cx="1492872" cy="151953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Zones of Regulation - Clapham Terrace">
            <a:extLst>
              <a:ext uri="{FF2B5EF4-FFF2-40B4-BE49-F238E27FC236}">
                <a16:creationId xmlns:a16="http://schemas.microsoft.com/office/drawing/2014/main" id="{2AC61182-F12D-410F-8242-B2A46F4F7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46208" y="5214139"/>
            <a:ext cx="1638249" cy="1572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22102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635</TotalTime>
  <Words>1668</Words>
  <Application>Microsoft Office PowerPoint</Application>
  <PresentationFormat>Widescreen</PresentationFormat>
  <Paragraphs>253</Paragraphs>
  <Slides>28</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Century Gothic</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 PREEDY TJP</dc:creator>
  <cp:lastModifiedBy>R PREEDY TJP</cp:lastModifiedBy>
  <cp:revision>33</cp:revision>
  <dcterms:created xsi:type="dcterms:W3CDTF">2024-10-31T19:41:11Z</dcterms:created>
  <dcterms:modified xsi:type="dcterms:W3CDTF">2024-11-06T08:01:42Z</dcterms:modified>
</cp:coreProperties>
</file>