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17"/>
  </p:notesMasterIdLst>
  <p:handoutMasterIdLst>
    <p:handoutMasterId r:id="rId18"/>
  </p:handoutMasterIdLst>
  <p:sldIdLst>
    <p:sldId id="289" r:id="rId3"/>
    <p:sldId id="264" r:id="rId4"/>
    <p:sldId id="272" r:id="rId5"/>
    <p:sldId id="273" r:id="rId6"/>
    <p:sldId id="276" r:id="rId7"/>
    <p:sldId id="278" r:id="rId8"/>
    <p:sldId id="288" r:id="rId9"/>
    <p:sldId id="279" r:id="rId10"/>
    <p:sldId id="280" r:id="rId11"/>
    <p:sldId id="290" r:id="rId12"/>
    <p:sldId id="291" r:id="rId13"/>
    <p:sldId id="292" r:id="rId14"/>
    <p:sldId id="284" r:id="rId15"/>
    <p:sldId id="270"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Roboto" panose="020B0604020202020204" charset="0"/>
      <p:regular r:id="rId23"/>
      <p:bold r:id="rId24"/>
      <p:italic r:id="rId25"/>
      <p:boldItalic r:id="rId26"/>
    </p:embeddedFont>
    <p:embeddedFont>
      <p:font typeface="Twinkl" panose="020B0604020202020204"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B1A6"/>
    <a:srgbClr val="FAC247"/>
    <a:srgbClr val="67BE87"/>
    <a:srgbClr val="EE9BC3"/>
    <a:srgbClr val="F6A25C"/>
    <a:srgbClr val="8370B0"/>
    <a:srgbClr val="F9BD95"/>
    <a:srgbClr val="EEBCD9"/>
    <a:srgbClr val="C1DFC5"/>
    <a:srgbClr val="FDD18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5130" autoAdjust="0"/>
  </p:normalViewPr>
  <p:slideViewPr>
    <p:cSldViewPr snapToGrid="0" showGuides="1">
      <p:cViewPr varScale="1">
        <p:scale>
          <a:sx n="57" d="100"/>
          <a:sy n="57" d="100"/>
        </p:scale>
        <p:origin x="1758"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1.xml"/><Relationship Id="rId21" Type="http://schemas.openxmlformats.org/officeDocument/2006/relationships/font" Target="fonts/font3.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2.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6.fntdata"/><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8.xml"/><Relationship Id="rId19" Type="http://schemas.openxmlformats.org/officeDocument/2006/relationships/font" Target="fonts/font1.fntdata"/><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10/09/2025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t>2</a:t>
            </a:fld>
            <a:endParaRPr lang="en-GB"/>
          </a:p>
        </p:txBody>
      </p:sp>
    </p:spTree>
    <p:extLst>
      <p:ext uri="{BB962C8B-B14F-4D97-AF65-F5344CB8AC3E}">
        <p14:creationId xmlns:p14="http://schemas.microsoft.com/office/powerpoint/2010/main" val="33662974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sz="28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4</a:t>
            </a:fld>
            <a:endParaRPr lang="en-GB"/>
          </a:p>
        </p:txBody>
      </p:sp>
    </p:spTree>
    <p:extLst>
      <p:ext uri="{BB962C8B-B14F-4D97-AF65-F5344CB8AC3E}">
        <p14:creationId xmlns:p14="http://schemas.microsoft.com/office/powerpoint/2010/main" val="1159411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sz="28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5</a:t>
            </a:fld>
            <a:endParaRPr lang="en-GB"/>
          </a:p>
        </p:txBody>
      </p:sp>
    </p:spTree>
    <p:extLst>
      <p:ext uri="{BB962C8B-B14F-4D97-AF65-F5344CB8AC3E}">
        <p14:creationId xmlns:p14="http://schemas.microsoft.com/office/powerpoint/2010/main" val="23855126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6</a:t>
            </a:fld>
            <a:endParaRPr lang="en-GB"/>
          </a:p>
        </p:txBody>
      </p:sp>
    </p:spTree>
    <p:extLst>
      <p:ext uri="{BB962C8B-B14F-4D97-AF65-F5344CB8AC3E}">
        <p14:creationId xmlns:p14="http://schemas.microsoft.com/office/powerpoint/2010/main" val="2803636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7</a:t>
            </a:fld>
            <a:endParaRPr lang="en-GB"/>
          </a:p>
        </p:txBody>
      </p:sp>
    </p:spTree>
    <p:extLst>
      <p:ext uri="{BB962C8B-B14F-4D97-AF65-F5344CB8AC3E}">
        <p14:creationId xmlns:p14="http://schemas.microsoft.com/office/powerpoint/2010/main" val="3779285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sz="28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8</a:t>
            </a:fld>
            <a:endParaRPr lang="en-GB"/>
          </a:p>
        </p:txBody>
      </p:sp>
    </p:spTree>
    <p:extLst>
      <p:ext uri="{BB962C8B-B14F-4D97-AF65-F5344CB8AC3E}">
        <p14:creationId xmlns:p14="http://schemas.microsoft.com/office/powerpoint/2010/main" val="4283591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sz="40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9</a:t>
            </a:fld>
            <a:endParaRPr lang="en-GB"/>
          </a:p>
        </p:txBody>
      </p:sp>
    </p:spTree>
    <p:extLst>
      <p:ext uri="{BB962C8B-B14F-4D97-AF65-F5344CB8AC3E}">
        <p14:creationId xmlns:p14="http://schemas.microsoft.com/office/powerpoint/2010/main" val="3605285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endParaRPr lang="en-GB" sz="2800" b="0" dirty="0">
              <a:effectLst/>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13</a:t>
            </a:fld>
            <a:endParaRPr lang="en-GB"/>
          </a:p>
        </p:txBody>
      </p:sp>
    </p:spTree>
    <p:extLst>
      <p:ext uri="{BB962C8B-B14F-4D97-AF65-F5344CB8AC3E}">
        <p14:creationId xmlns:p14="http://schemas.microsoft.com/office/powerpoint/2010/main" val="28437849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Master" Target="../slideMasters/slideMaster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Layouts/_rels/slideLayout12.xml.rels><?xml version="1.0" encoding="UTF-8" standalone="yes"?>
<Relationships xmlns="http://schemas.openxmlformats.org/package/2006/relationships"><Relationship Id="rId2" Type="http://schemas.openxmlformats.org/officeDocument/2006/relationships/hyperlink" Target="mailto:twinklcares@twinkl.co.uk" TargetMode="Externa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501480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28550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74619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62102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77441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071866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dvance Copy">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43" name="Rectangle 42">
            <a:extLst>
              <a:ext uri="{FF2B5EF4-FFF2-40B4-BE49-F238E27FC236}">
                <a16:creationId xmlns:a16="http://schemas.microsoft.com/office/drawing/2014/main" id="{6A96975B-C3DC-451D-8423-D15D5BCDB436}"/>
              </a:ext>
            </a:extLst>
          </p:cNvPr>
          <p:cNvSpPr/>
          <p:nvPr/>
        </p:nvSpPr>
        <p:spPr>
          <a:xfrm>
            <a:off x="755649" y="1716190"/>
            <a:ext cx="7632700" cy="1236438"/>
          </a:xfrm>
          <a:prstGeom prst="rect">
            <a:avLst/>
          </a:prstGeom>
          <a:noFill/>
          <a:ln w="19050">
            <a:solidFill>
              <a:srgbClr val="18A0DB"/>
            </a:solidFill>
          </a:ln>
        </p:spPr>
        <p:txBody>
          <a:bodyPr wrap="square" lIns="216000" tIns="216000" rIns="216000" bIns="216000">
            <a:spAutoFit/>
          </a:bodyPr>
          <a:lstStyle/>
          <a:p>
            <a:pPr algn="ctr">
              <a:spcAft>
                <a:spcPts val="600"/>
              </a:spcAft>
            </a:pPr>
            <a:r>
              <a:rPr lang="en-GB" sz="1400" dirty="0">
                <a:latin typeface="Roboto" panose="02000000000000000000" pitchFamily="2" charset="0"/>
                <a:ea typeface="Roboto" panose="02000000000000000000" pitchFamily="2" charset="0"/>
              </a:rPr>
              <a:t>This is an </a:t>
            </a:r>
            <a:r>
              <a:rPr lang="en-GB" sz="1400" b="1" dirty="0">
                <a:latin typeface="Roboto" panose="02000000000000000000" pitchFamily="2" charset="0"/>
                <a:ea typeface="Roboto" panose="02000000000000000000" pitchFamily="2" charset="0"/>
              </a:rPr>
              <a:t>exclusive, advance copy!</a:t>
            </a:r>
          </a:p>
          <a:p>
            <a:pPr algn="ctr">
              <a:spcAft>
                <a:spcPts val="600"/>
              </a:spcAft>
            </a:pPr>
            <a:r>
              <a:rPr lang="en-GB" sz="1400" dirty="0">
                <a:latin typeface="Roboto" panose="02000000000000000000" pitchFamily="2" charset="0"/>
                <a:ea typeface="Roboto" panose="02000000000000000000" pitchFamily="2" charset="0"/>
              </a:rPr>
              <a:t>Let us know what you think by emailing </a:t>
            </a:r>
            <a:r>
              <a:rPr lang="en-GB" sz="1400" b="1" u="sng" dirty="0">
                <a:latin typeface="Roboto" panose="02000000000000000000" pitchFamily="2" charset="0"/>
                <a:ea typeface="Roboto" panose="02000000000000000000" pitchFamily="2" charset="0"/>
                <a:hlinkClick r:id="rId2"/>
              </a:rPr>
              <a:t>twinklcares@twinkl.co.uk</a:t>
            </a:r>
            <a:endParaRPr lang="en-GB" sz="1400" b="1" u="sng" dirty="0">
              <a:latin typeface="Roboto" panose="02000000000000000000" pitchFamily="2" charset="0"/>
              <a:ea typeface="Roboto" panose="02000000000000000000" pitchFamily="2" charset="0"/>
            </a:endParaRPr>
          </a:p>
          <a:p>
            <a:pPr algn="ctr">
              <a:spcAft>
                <a:spcPts val="600"/>
              </a:spcAft>
            </a:pPr>
            <a:r>
              <a:rPr lang="en-GB" sz="1400" dirty="0">
                <a:latin typeface="Roboto" panose="02000000000000000000" pitchFamily="2" charset="0"/>
                <a:ea typeface="Roboto" panose="02000000000000000000" pitchFamily="2" charset="0"/>
              </a:rPr>
              <a:t>with the reference ‘</a:t>
            </a:r>
            <a:r>
              <a:rPr lang="en-GB" sz="1400" b="1" dirty="0">
                <a:latin typeface="Roboto" panose="02000000000000000000" pitchFamily="2" charset="0"/>
                <a:ea typeface="Roboto" panose="02000000000000000000" pitchFamily="2" charset="0"/>
              </a:rPr>
              <a:t>CODE</a:t>
            </a:r>
            <a:r>
              <a:rPr lang="en-GB" sz="1400" dirty="0">
                <a:latin typeface="Roboto" panose="02000000000000000000" pitchFamily="2" charset="0"/>
                <a:ea typeface="Roboto" panose="02000000000000000000" pitchFamily="2" charset="0"/>
              </a:rPr>
              <a:t>’.</a:t>
            </a:r>
          </a:p>
        </p:txBody>
      </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Advance Copy</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rgbClr val="0076B0"/>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1787397"/>
            <a:chOff x="743837" y="1344834"/>
            <a:chExt cx="7644513" cy="1787397"/>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513437"/>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has been designed with animations on each slide to make it as fun and engaging as possible. To view the content in the correct formatting, please view the slideshow in ‘</a:t>
              </a:r>
              <a:r>
                <a:rPr lang="en-GB" sz="1400" b="1" i="0" dirty="0">
                  <a:solidFill>
                    <a:srgbClr val="202124"/>
                  </a:solidFill>
                  <a:effectLst/>
                  <a:latin typeface="Roboto" panose="02000000000000000000" pitchFamily="2" charset="0"/>
                </a:rPr>
                <a:t>presentation mode</a:t>
              </a:r>
              <a:r>
                <a:rPr lang="en-GB" sz="1400" b="0" i="0" dirty="0">
                  <a:solidFill>
                    <a:srgbClr val="202124"/>
                  </a:solidFill>
                  <a:effectLst/>
                  <a:latin typeface="Roboto" panose="02000000000000000000" pitchFamily="2" charset="0"/>
                </a:rPr>
                <a:t>’. If you view the slides without selecting ‘presentation mode’, you may find that some of the text and images overlap each other or are difficult to read.</a:t>
              </a:r>
              <a:endParaRPr lang="en-GB" sz="1400" dirty="0">
                <a:latin typeface="Roboto" panose="02000000000000000000" pitchFamily="2" charset="0"/>
                <a:ea typeface="Roboto" panose="02000000000000000000" pitchFamily="2" charset="0"/>
              </a:endParaRP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0076B0"/>
                </a:solidFill>
                <a:latin typeface="Roboto" panose="02000000000000000000" pitchFamily="2" charset="0"/>
                <a:ea typeface="Roboto" panose="02000000000000000000" pitchFamily="2" charset="0"/>
              </a:rPr>
              <a:t>Disclaimer</a:t>
            </a:r>
            <a:endParaRPr lang="en-GB" sz="2800" b="1" dirty="0">
              <a:solidFill>
                <a:srgbClr val="0076B0"/>
              </a:solidFill>
            </a:endParaRPr>
          </a:p>
        </p:txBody>
      </p:sp>
    </p:spTree>
    <p:extLst>
      <p:ext uri="{BB962C8B-B14F-4D97-AF65-F5344CB8AC3E}">
        <p14:creationId xmlns:p14="http://schemas.microsoft.com/office/powerpoint/2010/main" val="35770603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13.xml"/><Relationship Id="rId7"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4" r:id="rId3"/>
    <p:sldLayoutId id="2147483675" r:id="rId4"/>
    <p:sldLayoutId id="2147483676" r:id="rId5"/>
    <p:sldLayoutId id="2147483677" r:id="rId6"/>
    <p:sldLayoutId id="2147483678" r:id="rId7"/>
    <p:sldLayoutId id="2147483679" r:id="rId8"/>
    <p:sldLayoutId id="2147483663" r:id="rId9"/>
    <p:sldLayoutId id="2147483666" r:id="rId10"/>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73" r:id="rId3"/>
    <p:sldLayoutId id="2147483669" r:id="rId4"/>
    <p:sldLayoutId id="2147483670" r:id="rId5"/>
    <p:sldLayoutId id="214748367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8.xml"/><Relationship Id="rId7" Type="http://schemas.openxmlformats.org/officeDocument/2006/relationships/slide" Target="slide14.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slide" Target="slide13.xml"/><Relationship Id="rId5" Type="http://schemas.openxmlformats.org/officeDocument/2006/relationships/slide" Target="slide12.xml"/><Relationship Id="rId4" Type="http://schemas.openxmlformats.org/officeDocument/2006/relationships/slide" Target="slide9.xml"/></Relationships>
</file>

<file path=ppt/slides/_rels/slide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www.activelearnprimary.co.uk/planning#bugclub_phonics" TargetMode="External"/><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25.png"/><Relationship Id="rId5" Type="http://schemas.openxmlformats.org/officeDocument/2006/relationships/image" Target="../media/image24.png"/><Relationship Id="rId10" Type="http://schemas.openxmlformats.org/officeDocument/2006/relationships/slide" Target="slide2.xml"/><Relationship Id="rId4" Type="http://schemas.openxmlformats.org/officeDocument/2006/relationships/image" Target="../media/image23.png"/><Relationship Id="rId9"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s://www.thomasjolyffe.warwickshire.sch.uk/phonics-7/" TargetMode="External"/><Relationship Id="rId1" Type="http://schemas.openxmlformats.org/officeDocument/2006/relationships/slideLayout" Target="../slideLayouts/slideLayout4.xml"/><Relationship Id="rId5" Type="http://schemas.openxmlformats.org/officeDocument/2006/relationships/image" Target="../media/image32.jpeg"/><Relationship Id="rId4" Type="http://schemas.openxmlformats.org/officeDocument/2006/relationships/image" Target="../media/image3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6.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000C3-086D-477F-82BE-FA4DFA6F822E}"/>
              </a:ext>
            </a:extLst>
          </p:cNvPr>
          <p:cNvSpPr txBox="1"/>
          <p:nvPr/>
        </p:nvSpPr>
        <p:spPr>
          <a:xfrm>
            <a:off x="1439334" y="1210733"/>
            <a:ext cx="6620933" cy="4436533"/>
          </a:xfrm>
          <a:prstGeom prst="rect">
            <a:avLst/>
          </a:prstGeom>
          <a:solidFill>
            <a:schemeClr val="bg1"/>
          </a:solidFill>
        </p:spPr>
        <p:txBody>
          <a:bodyPr wrap="square" rtlCol="0">
            <a:spAutoFit/>
          </a:bodyPr>
          <a:lstStyle/>
          <a:p>
            <a:endParaRPr lang="en-GB" dirty="0"/>
          </a:p>
        </p:txBody>
      </p:sp>
      <p:sp>
        <p:nvSpPr>
          <p:cNvPr id="3" name="TextBox 2">
            <a:extLst>
              <a:ext uri="{FF2B5EF4-FFF2-40B4-BE49-F238E27FC236}">
                <a16:creationId xmlns:a16="http://schemas.microsoft.com/office/drawing/2014/main" id="{50C0943E-A06D-4267-A163-5BC675F32503}"/>
              </a:ext>
            </a:extLst>
          </p:cNvPr>
          <p:cNvSpPr txBox="1"/>
          <p:nvPr/>
        </p:nvSpPr>
        <p:spPr>
          <a:xfrm>
            <a:off x="2311400" y="2032001"/>
            <a:ext cx="4876800" cy="3323987"/>
          </a:xfrm>
          <a:prstGeom prst="rect">
            <a:avLst/>
          </a:prstGeom>
          <a:noFill/>
        </p:spPr>
        <p:txBody>
          <a:bodyPr wrap="square" rtlCol="0">
            <a:spAutoFit/>
          </a:bodyPr>
          <a:lstStyle/>
          <a:p>
            <a:pPr algn="ctr"/>
            <a:r>
              <a:rPr lang="en-GB" sz="4000" b="1" u="sng" dirty="0"/>
              <a:t>Reception Phonics </a:t>
            </a:r>
          </a:p>
          <a:p>
            <a:pPr algn="ctr"/>
            <a:r>
              <a:rPr lang="en-GB" sz="4000" b="1" u="sng" dirty="0"/>
              <a:t>Workshop </a:t>
            </a:r>
          </a:p>
          <a:p>
            <a:pPr algn="ctr"/>
            <a:endParaRPr lang="en-GB" sz="4000" b="1" u="sng" dirty="0"/>
          </a:p>
          <a:p>
            <a:pPr algn="ctr"/>
            <a:r>
              <a:rPr lang="en-GB" sz="3600" dirty="0"/>
              <a:t>Wednesday 10</a:t>
            </a:r>
            <a:r>
              <a:rPr lang="en-GB" sz="3600" baseline="30000" dirty="0"/>
              <a:t>th</a:t>
            </a:r>
            <a:r>
              <a:rPr lang="en-GB" sz="3600" dirty="0"/>
              <a:t> September 2025</a:t>
            </a:r>
          </a:p>
          <a:p>
            <a:endParaRPr lang="en-GB" dirty="0"/>
          </a:p>
        </p:txBody>
      </p:sp>
      <p:pic>
        <p:nvPicPr>
          <p:cNvPr id="4" name="Picture 3">
            <a:extLst>
              <a:ext uri="{FF2B5EF4-FFF2-40B4-BE49-F238E27FC236}">
                <a16:creationId xmlns:a16="http://schemas.microsoft.com/office/drawing/2014/main" id="{EE3ED39E-B2C9-4131-839D-2BD07203DFFE}"/>
              </a:ext>
            </a:extLst>
          </p:cNvPr>
          <p:cNvPicPr>
            <a:picLocks noChangeAspect="1"/>
          </p:cNvPicPr>
          <p:nvPr/>
        </p:nvPicPr>
        <p:blipFill rotWithShape="1">
          <a:blip r:embed="rId2"/>
          <a:srcRect l="48705" t="68226" r="40740" b="9437"/>
          <a:stretch/>
        </p:blipFill>
        <p:spPr>
          <a:xfrm>
            <a:off x="169333" y="5568300"/>
            <a:ext cx="1083733" cy="1153384"/>
          </a:xfrm>
          <a:prstGeom prst="rect">
            <a:avLst/>
          </a:prstGeom>
        </p:spPr>
      </p:pic>
      <p:pic>
        <p:nvPicPr>
          <p:cNvPr id="5" name="Picture 4">
            <a:extLst>
              <a:ext uri="{FF2B5EF4-FFF2-40B4-BE49-F238E27FC236}">
                <a16:creationId xmlns:a16="http://schemas.microsoft.com/office/drawing/2014/main" id="{4D84B8EF-3A2E-4FCD-9086-3499D03FF885}"/>
              </a:ext>
            </a:extLst>
          </p:cNvPr>
          <p:cNvPicPr>
            <a:picLocks noChangeAspect="1"/>
          </p:cNvPicPr>
          <p:nvPr/>
        </p:nvPicPr>
        <p:blipFill rotWithShape="1">
          <a:blip r:embed="rId2"/>
          <a:srcRect l="60927" t="68226" r="25925" b="9437"/>
          <a:stretch/>
        </p:blipFill>
        <p:spPr>
          <a:xfrm>
            <a:off x="7772400" y="5728209"/>
            <a:ext cx="1202267" cy="1026383"/>
          </a:xfrm>
          <a:prstGeom prst="rect">
            <a:avLst/>
          </a:prstGeom>
        </p:spPr>
      </p:pic>
    </p:spTree>
    <p:extLst>
      <p:ext uri="{BB962C8B-B14F-4D97-AF65-F5344CB8AC3E}">
        <p14:creationId xmlns:p14="http://schemas.microsoft.com/office/powerpoint/2010/main" val="10700070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a:hlinkClick r:id="rId3" action="ppaction://hlinksldjump"/>
          </p:cNvPr>
          <p:cNvSpPr/>
          <p:nvPr/>
        </p:nvSpPr>
        <p:spPr>
          <a:xfrm>
            <a:off x="3621818" y="1387794"/>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One</a:t>
            </a:r>
          </a:p>
        </p:txBody>
      </p:sp>
      <p:sp>
        <p:nvSpPr>
          <p:cNvPr id="2" name="Text Box">
            <a:hlinkClick r:id="rId4" action="ppaction://hlinksldjump"/>
            <a:extLst>
              <a:ext uri="{FF2B5EF4-FFF2-40B4-BE49-F238E27FC236}">
                <a16:creationId xmlns:a16="http://schemas.microsoft.com/office/drawing/2014/main" id="{51670C30-D0A4-5854-D697-8616327B6D63}"/>
              </a:ext>
            </a:extLst>
          </p:cNvPr>
          <p:cNvSpPr/>
          <p:nvPr/>
        </p:nvSpPr>
        <p:spPr>
          <a:xfrm>
            <a:off x="3621818" y="2198851"/>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Two</a:t>
            </a:r>
          </a:p>
        </p:txBody>
      </p:sp>
      <p:sp>
        <p:nvSpPr>
          <p:cNvPr id="4" name="Text Box">
            <a:hlinkClick r:id="rId5" action="ppaction://hlinksldjump"/>
            <a:extLst>
              <a:ext uri="{FF2B5EF4-FFF2-40B4-BE49-F238E27FC236}">
                <a16:creationId xmlns:a16="http://schemas.microsoft.com/office/drawing/2014/main" id="{02A17D60-B5AD-DB23-C48D-D0DAFC3EE0EB}"/>
              </a:ext>
            </a:extLst>
          </p:cNvPr>
          <p:cNvSpPr/>
          <p:nvPr/>
        </p:nvSpPr>
        <p:spPr>
          <a:xfrm>
            <a:off x="3621818" y="3009908"/>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Three</a:t>
            </a:r>
          </a:p>
        </p:txBody>
      </p:sp>
      <p:sp>
        <p:nvSpPr>
          <p:cNvPr id="7" name="Text Box">
            <a:hlinkClick r:id="rId6" action="ppaction://hlinksldjump"/>
            <a:extLst>
              <a:ext uri="{FF2B5EF4-FFF2-40B4-BE49-F238E27FC236}">
                <a16:creationId xmlns:a16="http://schemas.microsoft.com/office/drawing/2014/main" id="{4CB87F26-63A7-EC54-4EC8-BCAFAB24E1D1}"/>
              </a:ext>
            </a:extLst>
          </p:cNvPr>
          <p:cNvSpPr/>
          <p:nvPr/>
        </p:nvSpPr>
        <p:spPr>
          <a:xfrm>
            <a:off x="3621818" y="3820965"/>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Four</a:t>
            </a:r>
          </a:p>
        </p:txBody>
      </p:sp>
      <p:sp>
        <p:nvSpPr>
          <p:cNvPr id="8" name="Text Box">
            <a:hlinkClick r:id="rId7" action="ppaction://hlinksldjump"/>
            <a:extLst>
              <a:ext uri="{FF2B5EF4-FFF2-40B4-BE49-F238E27FC236}">
                <a16:creationId xmlns:a16="http://schemas.microsoft.com/office/drawing/2014/main" id="{02A97DC0-DBCD-8C32-B6C6-C97C78081680}"/>
              </a:ext>
            </a:extLst>
          </p:cNvPr>
          <p:cNvSpPr/>
          <p:nvPr/>
        </p:nvSpPr>
        <p:spPr>
          <a:xfrm>
            <a:off x="3621818" y="4632022"/>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Five</a:t>
            </a:r>
          </a:p>
        </p:txBody>
      </p:sp>
      <p:sp>
        <p:nvSpPr>
          <p:cNvPr id="9" name="Text Box">
            <a:hlinkClick r:id="" action="ppaction://noaction"/>
            <a:extLst>
              <a:ext uri="{FF2B5EF4-FFF2-40B4-BE49-F238E27FC236}">
                <a16:creationId xmlns:a16="http://schemas.microsoft.com/office/drawing/2014/main" id="{B218E809-40EB-58B5-DACB-E41DB74E188F}"/>
              </a:ext>
            </a:extLst>
          </p:cNvPr>
          <p:cNvSpPr/>
          <p:nvPr/>
        </p:nvSpPr>
        <p:spPr>
          <a:xfrm>
            <a:off x="3621818" y="5443079"/>
            <a:ext cx="1890834" cy="547779"/>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Phase Six</a:t>
            </a:r>
          </a:p>
        </p:txBody>
      </p:sp>
      <p:sp>
        <p:nvSpPr>
          <p:cNvPr id="5" name="Text Box">
            <a:extLst>
              <a:ext uri="{FF2B5EF4-FFF2-40B4-BE49-F238E27FC236}">
                <a16:creationId xmlns:a16="http://schemas.microsoft.com/office/drawing/2014/main" id="{F5ECC27B-EF0A-CC1D-FCE8-549055A4C581}"/>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Introducing Phonics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DC073A06-30B6-46FC-B32F-092EFBB36613}"/>
              </a:ext>
            </a:extLst>
          </p:cNvPr>
          <p:cNvSpPr txBox="1"/>
          <p:nvPr/>
        </p:nvSpPr>
        <p:spPr>
          <a:xfrm>
            <a:off x="682990" y="1229372"/>
            <a:ext cx="5051180" cy="369332"/>
          </a:xfrm>
          <a:prstGeom prst="rect">
            <a:avLst/>
          </a:prstGeom>
          <a:noFill/>
        </p:spPr>
        <p:txBody>
          <a:bodyPr wrap="square">
            <a:spAutoFit/>
          </a:bodyPr>
          <a:lstStyle/>
          <a:p>
            <a:r>
              <a:rPr lang="en-GB" dirty="0"/>
              <a:t>The English language has:</a:t>
            </a:r>
          </a:p>
        </p:txBody>
      </p:sp>
      <p:grpSp>
        <p:nvGrpSpPr>
          <p:cNvPr id="18" name="Group 17">
            <a:extLst>
              <a:ext uri="{FF2B5EF4-FFF2-40B4-BE49-F238E27FC236}">
                <a16:creationId xmlns:a16="http://schemas.microsoft.com/office/drawing/2014/main" id="{DB4247AD-3C18-46B8-F028-A0B18F010F03}"/>
              </a:ext>
            </a:extLst>
          </p:cNvPr>
          <p:cNvGrpSpPr/>
          <p:nvPr/>
        </p:nvGrpSpPr>
        <p:grpSpPr>
          <a:xfrm>
            <a:off x="1268840" y="3486689"/>
            <a:ext cx="2748309" cy="2281580"/>
            <a:chOff x="1268840" y="3486689"/>
            <a:chExt cx="2748309" cy="2281580"/>
          </a:xfrm>
        </p:grpSpPr>
        <p:sp>
          <p:nvSpPr>
            <p:cNvPr id="2" name="Rectangle: Rounded Corners 1">
              <a:extLst>
                <a:ext uri="{FF2B5EF4-FFF2-40B4-BE49-F238E27FC236}">
                  <a16:creationId xmlns:a16="http://schemas.microsoft.com/office/drawing/2014/main" id="{3A954DDB-9367-481C-9207-26B5E2666360}"/>
                </a:ext>
              </a:extLst>
            </p:cNvPr>
            <p:cNvSpPr/>
            <p:nvPr/>
          </p:nvSpPr>
          <p:spPr>
            <a:xfrm rot="21029688">
              <a:off x="1268840" y="3486689"/>
              <a:ext cx="1547446" cy="1046285"/>
            </a:xfrm>
            <a:prstGeom prst="roundRect">
              <a:avLst>
                <a:gd name="adj" fmla="val 10785"/>
              </a:avLst>
            </a:prstGeom>
            <a:solidFill>
              <a:srgbClr val="FDD182"/>
            </a:solidFill>
            <a:ln w="1905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solidFill>
                    <a:sysClr val="windowText" lastClr="000000"/>
                  </a:solidFill>
                </a:rPr>
                <a:t>x</a:t>
              </a:r>
            </a:p>
          </p:txBody>
        </p:sp>
        <p:sp>
          <p:nvSpPr>
            <p:cNvPr id="3" name="Rectangle: Rounded Corners 2">
              <a:extLst>
                <a:ext uri="{FF2B5EF4-FFF2-40B4-BE49-F238E27FC236}">
                  <a16:creationId xmlns:a16="http://schemas.microsoft.com/office/drawing/2014/main" id="{17CF05AF-DBCE-9CC5-8C60-575AF4BDAB4B}"/>
                </a:ext>
              </a:extLst>
            </p:cNvPr>
            <p:cNvSpPr/>
            <p:nvPr/>
          </p:nvSpPr>
          <p:spPr>
            <a:xfrm rot="647798">
              <a:off x="2469703" y="3873282"/>
              <a:ext cx="1547446" cy="1046285"/>
            </a:xfrm>
            <a:prstGeom prst="roundRect">
              <a:avLst>
                <a:gd name="adj" fmla="val 10785"/>
              </a:avLst>
            </a:prstGeom>
            <a:solidFill>
              <a:srgbClr val="8ACBC0"/>
            </a:solidFill>
            <a:ln w="1905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solidFill>
                    <a:sysClr val="windowText" lastClr="000000"/>
                  </a:solidFill>
                </a:rPr>
                <a:t>u</a:t>
              </a:r>
            </a:p>
          </p:txBody>
        </p:sp>
        <p:sp>
          <p:nvSpPr>
            <p:cNvPr id="9" name="Rectangle: Rounded Corners 8">
              <a:extLst>
                <a:ext uri="{FF2B5EF4-FFF2-40B4-BE49-F238E27FC236}">
                  <a16:creationId xmlns:a16="http://schemas.microsoft.com/office/drawing/2014/main" id="{AC5E7399-8316-9DD1-BCB9-309D9F3B8DCF}"/>
                </a:ext>
              </a:extLst>
            </p:cNvPr>
            <p:cNvSpPr/>
            <p:nvPr/>
          </p:nvSpPr>
          <p:spPr>
            <a:xfrm>
              <a:off x="1765849" y="4721984"/>
              <a:ext cx="1547446" cy="1046285"/>
            </a:xfrm>
            <a:prstGeom prst="roundRect">
              <a:avLst>
                <a:gd name="adj" fmla="val 10785"/>
              </a:avLst>
            </a:prstGeom>
            <a:solidFill>
              <a:srgbClr val="9D9CCD"/>
            </a:solidFill>
            <a:ln w="1905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solidFill>
                    <a:sysClr val="windowText" lastClr="000000"/>
                  </a:solidFill>
                </a:rPr>
                <a:t>e</a:t>
              </a:r>
            </a:p>
          </p:txBody>
        </p:sp>
      </p:grpSp>
      <p:grpSp>
        <p:nvGrpSpPr>
          <p:cNvPr id="19" name="Group 18">
            <a:extLst>
              <a:ext uri="{FF2B5EF4-FFF2-40B4-BE49-F238E27FC236}">
                <a16:creationId xmlns:a16="http://schemas.microsoft.com/office/drawing/2014/main" id="{FDC60722-BF85-AEFB-CCBD-C97A3259F37F}"/>
              </a:ext>
            </a:extLst>
          </p:cNvPr>
          <p:cNvGrpSpPr/>
          <p:nvPr/>
        </p:nvGrpSpPr>
        <p:grpSpPr>
          <a:xfrm>
            <a:off x="4756637" y="3324999"/>
            <a:ext cx="3128454" cy="3088566"/>
            <a:chOff x="4756637" y="3324999"/>
            <a:chExt cx="3128454" cy="3088566"/>
          </a:xfrm>
        </p:grpSpPr>
        <p:pic>
          <p:nvPicPr>
            <p:cNvPr id="11" name="Picture 10">
              <a:extLst>
                <a:ext uri="{FF2B5EF4-FFF2-40B4-BE49-F238E27FC236}">
                  <a16:creationId xmlns:a16="http://schemas.microsoft.com/office/drawing/2014/main" id="{F2ACF729-4040-5476-7BE0-BD69D7FBE00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9557"/>
            <a:stretch/>
          </p:blipFill>
          <p:spPr>
            <a:xfrm>
              <a:off x="4756637" y="3324999"/>
              <a:ext cx="2567671" cy="3088566"/>
            </a:xfrm>
            <a:prstGeom prst="rect">
              <a:avLst/>
            </a:prstGeom>
          </p:spPr>
        </p:pic>
        <p:sp>
          <p:nvSpPr>
            <p:cNvPr id="12" name="Speech Bubble: Rectangle with Corners Rounded 11">
              <a:extLst>
                <a:ext uri="{FF2B5EF4-FFF2-40B4-BE49-F238E27FC236}">
                  <a16:creationId xmlns:a16="http://schemas.microsoft.com/office/drawing/2014/main" id="{EDA5677F-CDE0-BB25-1D64-371953C2FBA8}"/>
                </a:ext>
              </a:extLst>
            </p:cNvPr>
            <p:cNvSpPr/>
            <p:nvPr/>
          </p:nvSpPr>
          <p:spPr>
            <a:xfrm>
              <a:off x="6790225" y="3843688"/>
              <a:ext cx="1094866" cy="891604"/>
            </a:xfrm>
            <a:prstGeom prst="wedgeRoundRectCallout">
              <a:avLst>
                <a:gd name="adj1" fmla="val -88595"/>
                <a:gd name="adj2" fmla="val 12252"/>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a:solidFill>
                    <a:schemeClr val="tx1"/>
                  </a:solidFill>
                </a:rPr>
                <a:t>a</a:t>
              </a:r>
            </a:p>
          </p:txBody>
        </p:sp>
      </p:grpSp>
      <p:sp>
        <p:nvSpPr>
          <p:cNvPr id="13" name="Text Box">
            <a:extLst>
              <a:ext uri="{FF2B5EF4-FFF2-40B4-BE49-F238E27FC236}">
                <a16:creationId xmlns:a16="http://schemas.microsoft.com/office/drawing/2014/main" id="{129CA3DA-960A-3DF8-FFCF-9ADB454B1A90}"/>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Did You Know…?</a:t>
            </a:r>
          </a:p>
        </p:txBody>
      </p:sp>
      <p:sp>
        <p:nvSpPr>
          <p:cNvPr id="14" name="Text Box">
            <a:extLst>
              <a:ext uri="{FF2B5EF4-FFF2-40B4-BE49-F238E27FC236}">
                <a16:creationId xmlns:a16="http://schemas.microsoft.com/office/drawing/2014/main" id="{CF8D151A-DA1F-4E9E-1804-2E90431DBF9C}"/>
              </a:ext>
            </a:extLst>
          </p:cNvPr>
          <p:cNvSpPr/>
          <p:nvPr/>
        </p:nvSpPr>
        <p:spPr>
          <a:xfrm>
            <a:off x="1092446" y="2208293"/>
            <a:ext cx="1890834"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26 letters</a:t>
            </a:r>
          </a:p>
        </p:txBody>
      </p:sp>
      <p:sp>
        <p:nvSpPr>
          <p:cNvPr id="16" name="Text Box">
            <a:extLst>
              <a:ext uri="{FF2B5EF4-FFF2-40B4-BE49-F238E27FC236}">
                <a16:creationId xmlns:a16="http://schemas.microsoft.com/office/drawing/2014/main" id="{249522F8-4152-03B3-E3F3-4EADC4B43550}"/>
              </a:ext>
            </a:extLst>
          </p:cNvPr>
          <p:cNvSpPr/>
          <p:nvPr/>
        </p:nvSpPr>
        <p:spPr>
          <a:xfrm>
            <a:off x="3413308" y="2208293"/>
            <a:ext cx="1890834"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44 sounds</a:t>
            </a:r>
          </a:p>
        </p:txBody>
      </p:sp>
      <p:sp>
        <p:nvSpPr>
          <p:cNvPr id="17" name="Text Box">
            <a:extLst>
              <a:ext uri="{FF2B5EF4-FFF2-40B4-BE49-F238E27FC236}">
                <a16:creationId xmlns:a16="http://schemas.microsoft.com/office/drawing/2014/main" id="{4ACBF449-E005-5F47-BB51-193BA87EC4AC}"/>
              </a:ext>
            </a:extLst>
          </p:cNvPr>
          <p:cNvSpPr/>
          <p:nvPr/>
        </p:nvSpPr>
        <p:spPr>
          <a:xfrm>
            <a:off x="5734170" y="2027999"/>
            <a:ext cx="2304504" cy="854246"/>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over 100 ways to spell those sounds</a:t>
            </a:r>
          </a:p>
        </p:txBody>
      </p:sp>
    </p:spTree>
    <p:extLst>
      <p:ext uri="{BB962C8B-B14F-4D97-AF65-F5344CB8AC3E}">
        <p14:creationId xmlns:p14="http://schemas.microsoft.com/office/powerpoint/2010/main" val="1383529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4" grpId="0" animBg="1"/>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Phonics Terminology</a:t>
            </a:r>
          </a:p>
        </p:txBody>
      </p:sp>
      <p:grpSp>
        <p:nvGrpSpPr>
          <p:cNvPr id="36" name="Group 35">
            <a:extLst>
              <a:ext uri="{FF2B5EF4-FFF2-40B4-BE49-F238E27FC236}">
                <a16:creationId xmlns:a16="http://schemas.microsoft.com/office/drawing/2014/main" id="{276B069A-DAC1-ECCD-57F9-B93D8150D654}"/>
              </a:ext>
            </a:extLst>
          </p:cNvPr>
          <p:cNvGrpSpPr/>
          <p:nvPr/>
        </p:nvGrpSpPr>
        <p:grpSpPr>
          <a:xfrm>
            <a:off x="962642" y="1280582"/>
            <a:ext cx="7379102" cy="646331"/>
            <a:chOff x="962642" y="1280582"/>
            <a:chExt cx="7379102" cy="646331"/>
          </a:xfrm>
        </p:grpSpPr>
        <p:sp>
          <p:nvSpPr>
            <p:cNvPr id="27" name="Rectangle: Rounded Corners 26">
              <a:extLst>
                <a:ext uri="{FF2B5EF4-FFF2-40B4-BE49-F238E27FC236}">
                  <a16:creationId xmlns:a16="http://schemas.microsoft.com/office/drawing/2014/main" id="{AD239DB6-7438-C86C-5BE9-04A14EECA956}"/>
                </a:ext>
              </a:extLst>
            </p:cNvPr>
            <p:cNvSpPr/>
            <p:nvPr/>
          </p:nvSpPr>
          <p:spPr>
            <a:xfrm>
              <a:off x="962642" y="1319074"/>
              <a:ext cx="3143532" cy="301925"/>
            </a:xfrm>
            <a:prstGeom prst="roundRect">
              <a:avLst/>
            </a:prstGeom>
            <a:solidFill>
              <a:srgbClr val="643C9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0E07331F-1D49-213B-F369-4E5C65CD7EB1}"/>
                </a:ext>
              </a:extLst>
            </p:cNvPr>
            <p:cNvSpPr txBox="1"/>
            <p:nvPr/>
          </p:nvSpPr>
          <p:spPr>
            <a:xfrm>
              <a:off x="962644" y="1280582"/>
              <a:ext cx="7379100" cy="646331"/>
            </a:xfrm>
            <a:prstGeom prst="rect">
              <a:avLst/>
            </a:prstGeom>
            <a:noFill/>
          </p:spPr>
          <p:txBody>
            <a:bodyPr wrap="square">
              <a:spAutoFit/>
            </a:bodyPr>
            <a:lstStyle/>
            <a:p>
              <a:r>
                <a:rPr lang="en-GB" b="1" dirty="0">
                  <a:solidFill>
                    <a:srgbClr val="643C90"/>
                  </a:solidFill>
                </a:rPr>
                <a:t>systematic synthetic phonics </a:t>
              </a:r>
              <a:r>
                <a:rPr lang="en-GB" dirty="0">
                  <a:solidFill>
                    <a:sysClr val="windowText" lastClr="000000"/>
                  </a:solidFill>
                </a:rPr>
                <a:t>- The teaching of reading and spelling by breaking down words into the smallest unit of sound.</a:t>
              </a:r>
              <a:endParaRPr lang="en-GB" dirty="0"/>
            </a:p>
          </p:txBody>
        </p:sp>
      </p:grpSp>
      <p:grpSp>
        <p:nvGrpSpPr>
          <p:cNvPr id="35" name="Group 34">
            <a:extLst>
              <a:ext uri="{FF2B5EF4-FFF2-40B4-BE49-F238E27FC236}">
                <a16:creationId xmlns:a16="http://schemas.microsoft.com/office/drawing/2014/main" id="{97BFE209-2ABB-BBCB-2B21-43F0D6CD0E84}"/>
              </a:ext>
            </a:extLst>
          </p:cNvPr>
          <p:cNvGrpSpPr/>
          <p:nvPr/>
        </p:nvGrpSpPr>
        <p:grpSpPr>
          <a:xfrm>
            <a:off x="954016" y="4458467"/>
            <a:ext cx="7448112" cy="646331"/>
            <a:chOff x="954016" y="4458467"/>
            <a:chExt cx="7448112" cy="646331"/>
          </a:xfrm>
        </p:grpSpPr>
        <p:sp>
          <p:nvSpPr>
            <p:cNvPr id="30" name="Rectangle: Rounded Corners 29">
              <a:extLst>
                <a:ext uri="{FF2B5EF4-FFF2-40B4-BE49-F238E27FC236}">
                  <a16:creationId xmlns:a16="http://schemas.microsoft.com/office/drawing/2014/main" id="{B9E19F99-29AF-79B2-1064-1D5BF3DD8794}"/>
                </a:ext>
              </a:extLst>
            </p:cNvPr>
            <p:cNvSpPr/>
            <p:nvPr/>
          </p:nvSpPr>
          <p:spPr>
            <a:xfrm>
              <a:off x="954016" y="4496231"/>
              <a:ext cx="1064566" cy="301925"/>
            </a:xfrm>
            <a:prstGeom prst="roundRect">
              <a:avLst/>
            </a:prstGeom>
            <a:solidFill>
              <a:srgbClr val="EE73AA">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D1DB4B43-EF20-B085-EE1C-C58679F11E97}"/>
                </a:ext>
              </a:extLst>
            </p:cNvPr>
            <p:cNvSpPr txBox="1"/>
            <p:nvPr/>
          </p:nvSpPr>
          <p:spPr>
            <a:xfrm>
              <a:off x="962643" y="4458467"/>
              <a:ext cx="7439485" cy="646331"/>
            </a:xfrm>
            <a:prstGeom prst="rect">
              <a:avLst/>
            </a:prstGeom>
            <a:noFill/>
          </p:spPr>
          <p:txBody>
            <a:bodyPr wrap="square">
              <a:spAutoFit/>
            </a:bodyPr>
            <a:lstStyle/>
            <a:p>
              <a:r>
                <a:rPr lang="en-GB" b="1" dirty="0">
                  <a:solidFill>
                    <a:srgbClr val="EE73AA"/>
                  </a:solidFill>
                </a:rPr>
                <a:t>blending</a:t>
              </a:r>
              <a:r>
                <a:rPr lang="en-GB" dirty="0">
                  <a:solidFill>
                    <a:sysClr val="windowText" lastClr="000000"/>
                  </a:solidFill>
                </a:rPr>
                <a:t> – Putting together the sounds in a word in order to read it, e.g. ‘f – r – o – g, frog’.</a:t>
              </a:r>
            </a:p>
          </p:txBody>
        </p:sp>
      </p:grpSp>
      <p:grpSp>
        <p:nvGrpSpPr>
          <p:cNvPr id="34" name="Group 33">
            <a:extLst>
              <a:ext uri="{FF2B5EF4-FFF2-40B4-BE49-F238E27FC236}">
                <a16:creationId xmlns:a16="http://schemas.microsoft.com/office/drawing/2014/main" id="{C5E443E7-3CE7-AF43-285B-394B4BADC440}"/>
              </a:ext>
            </a:extLst>
          </p:cNvPr>
          <p:cNvGrpSpPr/>
          <p:nvPr/>
        </p:nvGrpSpPr>
        <p:grpSpPr>
          <a:xfrm>
            <a:off x="962642" y="2155211"/>
            <a:ext cx="7379102" cy="646331"/>
            <a:chOff x="962642" y="2155211"/>
            <a:chExt cx="7379102" cy="646331"/>
          </a:xfrm>
        </p:grpSpPr>
        <p:sp>
          <p:nvSpPr>
            <p:cNvPr id="28" name="Rectangle: Rounded Corners 27">
              <a:extLst>
                <a:ext uri="{FF2B5EF4-FFF2-40B4-BE49-F238E27FC236}">
                  <a16:creationId xmlns:a16="http://schemas.microsoft.com/office/drawing/2014/main" id="{A807C085-9B95-A605-E800-78A75ED03787}"/>
                </a:ext>
              </a:extLst>
            </p:cNvPr>
            <p:cNvSpPr/>
            <p:nvPr/>
          </p:nvSpPr>
          <p:spPr>
            <a:xfrm>
              <a:off x="962642" y="2193704"/>
              <a:ext cx="1064566" cy="301925"/>
            </a:xfrm>
            <a:prstGeom prst="roundRect">
              <a:avLst/>
            </a:prstGeom>
            <a:solidFill>
              <a:srgbClr val="009640">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7235330E-3862-6D63-006E-D9F28725A35A}"/>
                </a:ext>
              </a:extLst>
            </p:cNvPr>
            <p:cNvSpPr txBox="1"/>
            <p:nvPr/>
          </p:nvSpPr>
          <p:spPr>
            <a:xfrm>
              <a:off x="962644" y="2155211"/>
              <a:ext cx="7379100" cy="646331"/>
            </a:xfrm>
            <a:prstGeom prst="rect">
              <a:avLst/>
            </a:prstGeom>
            <a:noFill/>
          </p:spPr>
          <p:txBody>
            <a:bodyPr wrap="square">
              <a:spAutoFit/>
            </a:bodyPr>
            <a:lstStyle/>
            <a:p>
              <a:r>
                <a:rPr lang="en-GB" b="1" dirty="0">
                  <a:solidFill>
                    <a:srgbClr val="009640"/>
                  </a:solidFill>
                </a:rPr>
                <a:t>phoneme</a:t>
              </a:r>
              <a:r>
                <a:rPr lang="en-GB" dirty="0">
                  <a:solidFill>
                    <a:sysClr val="windowText" lastClr="000000"/>
                  </a:solidFill>
                </a:rPr>
                <a:t> - Any one of the 44 sounds which make up words in the English language.</a:t>
              </a:r>
              <a:endParaRPr lang="en-GB" dirty="0"/>
            </a:p>
          </p:txBody>
        </p:sp>
      </p:grpSp>
      <p:grpSp>
        <p:nvGrpSpPr>
          <p:cNvPr id="33" name="Group 32">
            <a:extLst>
              <a:ext uri="{FF2B5EF4-FFF2-40B4-BE49-F238E27FC236}">
                <a16:creationId xmlns:a16="http://schemas.microsoft.com/office/drawing/2014/main" id="{74AE3DB6-9BC2-1E08-1315-3E34C286EF2A}"/>
              </a:ext>
            </a:extLst>
          </p:cNvPr>
          <p:cNvGrpSpPr/>
          <p:nvPr/>
        </p:nvGrpSpPr>
        <p:grpSpPr>
          <a:xfrm>
            <a:off x="962642" y="3029840"/>
            <a:ext cx="7301464" cy="1200329"/>
            <a:chOff x="962642" y="3029840"/>
            <a:chExt cx="7301464" cy="1200329"/>
          </a:xfrm>
        </p:grpSpPr>
        <p:sp>
          <p:nvSpPr>
            <p:cNvPr id="29" name="Rectangle: Rounded Corners 28">
              <a:extLst>
                <a:ext uri="{FF2B5EF4-FFF2-40B4-BE49-F238E27FC236}">
                  <a16:creationId xmlns:a16="http://schemas.microsoft.com/office/drawing/2014/main" id="{6B202D8D-C9CA-D705-5FC7-663483E009A4}"/>
                </a:ext>
              </a:extLst>
            </p:cNvPr>
            <p:cNvSpPr/>
            <p:nvPr/>
          </p:nvSpPr>
          <p:spPr>
            <a:xfrm>
              <a:off x="962642" y="3072322"/>
              <a:ext cx="1159456" cy="301925"/>
            </a:xfrm>
            <a:prstGeom prst="roundRect">
              <a:avLst/>
            </a:prstGeom>
            <a:solidFill>
              <a:srgbClr val="AFDEF9">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294D001A-E508-E191-CB59-2C896CC7FA35}"/>
                </a:ext>
              </a:extLst>
            </p:cNvPr>
            <p:cNvSpPr txBox="1"/>
            <p:nvPr/>
          </p:nvSpPr>
          <p:spPr>
            <a:xfrm>
              <a:off x="962644" y="3029840"/>
              <a:ext cx="7301462" cy="1200329"/>
            </a:xfrm>
            <a:prstGeom prst="rect">
              <a:avLst/>
            </a:prstGeom>
            <a:noFill/>
          </p:spPr>
          <p:txBody>
            <a:bodyPr wrap="square">
              <a:spAutoFit/>
            </a:bodyPr>
            <a:lstStyle/>
            <a:p>
              <a:r>
                <a:rPr lang="en-GB" b="1" dirty="0">
                  <a:solidFill>
                    <a:srgbClr val="01407D"/>
                  </a:solidFill>
                </a:rPr>
                <a:t>grapheme</a:t>
              </a:r>
              <a:r>
                <a:rPr lang="en-GB" dirty="0">
                  <a:solidFill>
                    <a:sysClr val="windowText" lastClr="000000"/>
                  </a:solidFill>
                </a:rPr>
                <a:t> – How a phoneme is written down. There can be more than one way to spell a phoneme. For example, the phoneme ‘ai’ is spelt differently in each of the words ‘w</a:t>
              </a:r>
              <a:r>
                <a:rPr lang="en-GB" dirty="0">
                  <a:solidFill>
                    <a:srgbClr val="F9B000"/>
                  </a:solidFill>
                </a:rPr>
                <a:t>ay</a:t>
              </a:r>
              <a:r>
                <a:rPr lang="en-GB" dirty="0">
                  <a:solidFill>
                    <a:sysClr val="windowText" lastClr="000000"/>
                  </a:solidFill>
                </a:rPr>
                <a:t>’, ‘m</a:t>
              </a:r>
              <a:r>
                <a:rPr lang="en-GB" dirty="0">
                  <a:solidFill>
                    <a:srgbClr val="F9B000"/>
                  </a:solidFill>
                </a:rPr>
                <a:t>a</a:t>
              </a:r>
              <a:r>
                <a:rPr lang="en-GB" dirty="0">
                  <a:solidFill>
                    <a:sysClr val="windowText" lastClr="000000"/>
                  </a:solidFill>
                </a:rPr>
                <a:t>k</a:t>
              </a:r>
              <a:r>
                <a:rPr lang="en-GB" dirty="0">
                  <a:solidFill>
                    <a:srgbClr val="F9B000"/>
                  </a:solidFill>
                </a:rPr>
                <a:t>e</a:t>
              </a:r>
              <a:r>
                <a:rPr lang="en-GB" dirty="0">
                  <a:solidFill>
                    <a:sysClr val="windowText" lastClr="000000"/>
                  </a:solidFill>
                </a:rPr>
                <a:t>’, ‘f</a:t>
              </a:r>
              <a:r>
                <a:rPr lang="en-GB" dirty="0">
                  <a:solidFill>
                    <a:srgbClr val="F9B000"/>
                  </a:solidFill>
                </a:rPr>
                <a:t>ai</a:t>
              </a:r>
              <a:r>
                <a:rPr lang="en-GB" dirty="0">
                  <a:solidFill>
                    <a:sysClr val="windowText" lastClr="000000"/>
                  </a:solidFill>
                </a:rPr>
                <a:t>l’, ‘gr</a:t>
              </a:r>
              <a:r>
                <a:rPr lang="en-GB" dirty="0">
                  <a:solidFill>
                    <a:srgbClr val="F9B000"/>
                  </a:solidFill>
                </a:rPr>
                <a:t>ea</a:t>
              </a:r>
              <a:r>
                <a:rPr lang="en-GB" dirty="0">
                  <a:solidFill>
                    <a:sysClr val="windowText" lastClr="000000"/>
                  </a:solidFill>
                </a:rPr>
                <a:t>t’, ‘sl</a:t>
              </a:r>
              <a:r>
                <a:rPr lang="en-GB" dirty="0">
                  <a:solidFill>
                    <a:srgbClr val="F9B000"/>
                  </a:solidFill>
                </a:rPr>
                <a:t>eigh</a:t>
              </a:r>
              <a:r>
                <a:rPr lang="en-GB" dirty="0">
                  <a:solidFill>
                    <a:sysClr val="windowText" lastClr="000000"/>
                  </a:solidFill>
                </a:rPr>
                <a:t>’ and ‘l</a:t>
              </a:r>
              <a:r>
                <a:rPr lang="en-GB" dirty="0">
                  <a:solidFill>
                    <a:srgbClr val="F9B000"/>
                  </a:solidFill>
                </a:rPr>
                <a:t>a</a:t>
              </a:r>
              <a:r>
                <a:rPr lang="en-GB" dirty="0">
                  <a:solidFill>
                    <a:sysClr val="windowText" lastClr="000000"/>
                  </a:solidFill>
                </a:rPr>
                <a:t>dy’.</a:t>
              </a:r>
            </a:p>
          </p:txBody>
        </p:sp>
      </p:grpSp>
      <p:grpSp>
        <p:nvGrpSpPr>
          <p:cNvPr id="32" name="Group 31">
            <a:extLst>
              <a:ext uri="{FF2B5EF4-FFF2-40B4-BE49-F238E27FC236}">
                <a16:creationId xmlns:a16="http://schemas.microsoft.com/office/drawing/2014/main" id="{5BE64167-ED6D-764B-F904-F332F0B1541C}"/>
              </a:ext>
            </a:extLst>
          </p:cNvPr>
          <p:cNvGrpSpPr/>
          <p:nvPr/>
        </p:nvGrpSpPr>
        <p:grpSpPr>
          <a:xfrm>
            <a:off x="962642" y="5333094"/>
            <a:ext cx="7163441" cy="646331"/>
            <a:chOff x="962642" y="5333094"/>
            <a:chExt cx="7163441" cy="646331"/>
          </a:xfrm>
        </p:grpSpPr>
        <p:sp>
          <p:nvSpPr>
            <p:cNvPr id="31" name="Rectangle: Rounded Corners 30">
              <a:extLst>
                <a:ext uri="{FF2B5EF4-FFF2-40B4-BE49-F238E27FC236}">
                  <a16:creationId xmlns:a16="http://schemas.microsoft.com/office/drawing/2014/main" id="{BA6D495C-FF26-0762-1E35-31E68BCBACA3}"/>
                </a:ext>
              </a:extLst>
            </p:cNvPr>
            <p:cNvSpPr/>
            <p:nvPr/>
          </p:nvSpPr>
          <p:spPr>
            <a:xfrm>
              <a:off x="1010087" y="5378031"/>
              <a:ext cx="1274342" cy="301925"/>
            </a:xfrm>
            <a:prstGeom prst="roundRect">
              <a:avLst/>
            </a:prstGeom>
            <a:solidFill>
              <a:srgbClr val="CA095B">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80370ED2-DF66-E4DE-55C4-AAB5E13B2AF9}"/>
                </a:ext>
              </a:extLst>
            </p:cNvPr>
            <p:cNvSpPr txBox="1"/>
            <p:nvPr/>
          </p:nvSpPr>
          <p:spPr>
            <a:xfrm>
              <a:off x="962642" y="5333094"/>
              <a:ext cx="7163441" cy="646331"/>
            </a:xfrm>
            <a:prstGeom prst="rect">
              <a:avLst/>
            </a:prstGeom>
            <a:noFill/>
          </p:spPr>
          <p:txBody>
            <a:bodyPr wrap="square">
              <a:spAutoFit/>
            </a:bodyPr>
            <a:lstStyle/>
            <a:p>
              <a:r>
                <a:rPr lang="en-GB" b="1" dirty="0">
                  <a:solidFill>
                    <a:srgbClr val="CA095B"/>
                  </a:solidFill>
                </a:rPr>
                <a:t>segmenting</a:t>
              </a:r>
              <a:r>
                <a:rPr lang="en-GB" dirty="0">
                  <a:solidFill>
                    <a:sysClr val="windowText" lastClr="000000"/>
                  </a:solidFill>
                </a:rPr>
                <a:t> – Breaking a word into its constituent sounds in order to spell them, e.g. ‘frog, f – r – o – g’.</a:t>
              </a:r>
            </a:p>
          </p:txBody>
        </p:sp>
      </p:grpSp>
    </p:spTree>
    <p:extLst>
      <p:ext uri="{BB962C8B-B14F-4D97-AF65-F5344CB8AC3E}">
        <p14:creationId xmlns:p14="http://schemas.microsoft.com/office/powerpoint/2010/main" val="1315857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500"/>
                                        <p:tgtEl>
                                          <p:spTgt spid="3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What Is Phonics?</a:t>
            </a:r>
          </a:p>
        </p:txBody>
      </p:sp>
      <p:grpSp>
        <p:nvGrpSpPr>
          <p:cNvPr id="2" name="Group 1">
            <a:extLst>
              <a:ext uri="{FF2B5EF4-FFF2-40B4-BE49-F238E27FC236}">
                <a16:creationId xmlns:a16="http://schemas.microsoft.com/office/drawing/2014/main" id="{7BAE1174-5956-224E-DD79-EAF8321DB7BC}"/>
              </a:ext>
            </a:extLst>
          </p:cNvPr>
          <p:cNvGrpSpPr/>
          <p:nvPr/>
        </p:nvGrpSpPr>
        <p:grpSpPr>
          <a:xfrm>
            <a:off x="6208096" y="1454904"/>
            <a:ext cx="1965873" cy="2046342"/>
            <a:chOff x="6349266" y="1406634"/>
            <a:chExt cx="1965873" cy="2046342"/>
          </a:xfrm>
        </p:grpSpPr>
        <p:sp>
          <p:nvSpPr>
            <p:cNvPr id="9" name="Oval 8">
              <a:extLst>
                <a:ext uri="{FF2B5EF4-FFF2-40B4-BE49-F238E27FC236}">
                  <a16:creationId xmlns:a16="http://schemas.microsoft.com/office/drawing/2014/main" id="{E47366F0-06A8-F8D5-4B1E-5B723A7A15A7}"/>
                </a:ext>
              </a:extLst>
            </p:cNvPr>
            <p:cNvSpPr/>
            <p:nvPr/>
          </p:nvSpPr>
          <p:spPr>
            <a:xfrm>
              <a:off x="6480881" y="1512676"/>
              <a:ext cx="1834258" cy="1834258"/>
            </a:xfrm>
            <a:prstGeom prst="ellipse">
              <a:avLst/>
            </a:prstGeom>
            <a:solidFill>
              <a:srgbClr val="7FC3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382641A-2745-879E-4ABC-27F9714E32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349266" y="1406634"/>
              <a:ext cx="1576968" cy="2046342"/>
            </a:xfrm>
            <a:prstGeom prst="rect">
              <a:avLst/>
            </a:prstGeom>
          </p:spPr>
        </p:pic>
      </p:grpSp>
      <p:grpSp>
        <p:nvGrpSpPr>
          <p:cNvPr id="4" name="Group 3">
            <a:extLst>
              <a:ext uri="{FF2B5EF4-FFF2-40B4-BE49-F238E27FC236}">
                <a16:creationId xmlns:a16="http://schemas.microsoft.com/office/drawing/2014/main" id="{745EA4E9-8AE4-13BB-AFA9-7B81758640BC}"/>
              </a:ext>
            </a:extLst>
          </p:cNvPr>
          <p:cNvGrpSpPr/>
          <p:nvPr/>
        </p:nvGrpSpPr>
        <p:grpSpPr>
          <a:xfrm>
            <a:off x="4917225" y="3825613"/>
            <a:ext cx="2939822" cy="2245998"/>
            <a:chOff x="4754425" y="3815990"/>
            <a:chExt cx="3171809" cy="2423234"/>
          </a:xfrm>
        </p:grpSpPr>
        <p:sp>
          <p:nvSpPr>
            <p:cNvPr id="8" name="Oval 7">
              <a:extLst>
                <a:ext uri="{FF2B5EF4-FFF2-40B4-BE49-F238E27FC236}">
                  <a16:creationId xmlns:a16="http://schemas.microsoft.com/office/drawing/2014/main" id="{57936DE5-51BC-2DE4-9DDA-2DDF8573220C}"/>
                </a:ext>
              </a:extLst>
            </p:cNvPr>
            <p:cNvSpPr/>
            <p:nvPr/>
          </p:nvSpPr>
          <p:spPr>
            <a:xfrm>
              <a:off x="5251948" y="3815990"/>
              <a:ext cx="2423234" cy="2423234"/>
            </a:xfrm>
            <a:prstGeom prst="ellipse">
              <a:avLst/>
            </a:prstGeom>
            <a:solidFill>
              <a:srgbClr val="7FC3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8ADF0B88-0F8B-D339-BF69-2202BC3A01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4754425" y="4070629"/>
              <a:ext cx="3171809" cy="2048675"/>
            </a:xfrm>
            <a:prstGeom prst="rect">
              <a:avLst/>
            </a:prstGeom>
          </p:spPr>
        </p:pic>
      </p:grpSp>
      <p:sp>
        <p:nvSpPr>
          <p:cNvPr id="10" name="Text Box">
            <a:extLst>
              <a:ext uri="{FF2B5EF4-FFF2-40B4-BE49-F238E27FC236}">
                <a16:creationId xmlns:a16="http://schemas.microsoft.com/office/drawing/2014/main" id="{DD931E60-7D12-A12D-1105-49BC7FFA09A5}"/>
              </a:ext>
            </a:extLst>
          </p:cNvPr>
          <p:cNvSpPr/>
          <p:nvPr/>
        </p:nvSpPr>
        <p:spPr>
          <a:xfrm>
            <a:off x="828861" y="1339032"/>
            <a:ext cx="2631829"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reading and spelling </a:t>
            </a:r>
          </a:p>
        </p:txBody>
      </p:sp>
      <p:sp>
        <p:nvSpPr>
          <p:cNvPr id="11" name="Text Box">
            <a:extLst>
              <a:ext uri="{FF2B5EF4-FFF2-40B4-BE49-F238E27FC236}">
                <a16:creationId xmlns:a16="http://schemas.microsoft.com/office/drawing/2014/main" id="{8F38E952-9596-B290-35CE-C47391BBD33D}"/>
              </a:ext>
            </a:extLst>
          </p:cNvPr>
          <p:cNvSpPr/>
          <p:nvPr/>
        </p:nvSpPr>
        <p:spPr>
          <a:xfrm>
            <a:off x="828861" y="2067489"/>
            <a:ext cx="4193930"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hearing, recognising and using sounds</a:t>
            </a:r>
          </a:p>
        </p:txBody>
      </p:sp>
      <p:sp>
        <p:nvSpPr>
          <p:cNvPr id="12" name="Text Box">
            <a:extLst>
              <a:ext uri="{FF2B5EF4-FFF2-40B4-BE49-F238E27FC236}">
                <a16:creationId xmlns:a16="http://schemas.microsoft.com/office/drawing/2014/main" id="{17259B9A-010F-FDEA-BBFA-BC3E56383125}"/>
              </a:ext>
            </a:extLst>
          </p:cNvPr>
          <p:cNvSpPr/>
          <p:nvPr/>
        </p:nvSpPr>
        <p:spPr>
          <a:xfrm>
            <a:off x="828861" y="2795946"/>
            <a:ext cx="2736606"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routine and familiarity</a:t>
            </a:r>
          </a:p>
        </p:txBody>
      </p:sp>
      <p:sp>
        <p:nvSpPr>
          <p:cNvPr id="13" name="Text Box">
            <a:extLst>
              <a:ext uri="{FF2B5EF4-FFF2-40B4-BE49-F238E27FC236}">
                <a16:creationId xmlns:a16="http://schemas.microsoft.com/office/drawing/2014/main" id="{11EFEC4E-F880-A9F5-B51F-991AA07C8F6B}"/>
              </a:ext>
            </a:extLst>
          </p:cNvPr>
          <p:cNvSpPr/>
          <p:nvPr/>
        </p:nvSpPr>
        <p:spPr>
          <a:xfrm>
            <a:off x="828861" y="3524403"/>
            <a:ext cx="4193931" cy="854246"/>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focus on breaking down and building up words (segmenting and blending)</a:t>
            </a:r>
          </a:p>
        </p:txBody>
      </p:sp>
      <p:sp>
        <p:nvSpPr>
          <p:cNvPr id="14" name="Text Box">
            <a:extLst>
              <a:ext uri="{FF2B5EF4-FFF2-40B4-BE49-F238E27FC236}">
                <a16:creationId xmlns:a16="http://schemas.microsoft.com/office/drawing/2014/main" id="{8403ABF2-13A5-0B9F-3C8C-2001D2FC0B44}"/>
              </a:ext>
            </a:extLst>
          </p:cNvPr>
          <p:cNvSpPr/>
          <p:nvPr/>
        </p:nvSpPr>
        <p:spPr>
          <a:xfrm>
            <a:off x="828861" y="4559326"/>
            <a:ext cx="3612104" cy="547779"/>
          </a:xfrm>
          <a:prstGeom prst="roundRect">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tricky/common exception words</a:t>
            </a:r>
          </a:p>
        </p:txBody>
      </p:sp>
    </p:spTree>
    <p:extLst>
      <p:ext uri="{BB962C8B-B14F-4D97-AF65-F5344CB8AC3E}">
        <p14:creationId xmlns:p14="http://schemas.microsoft.com/office/powerpoint/2010/main" val="2705422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Our Phonics Scheme</a:t>
            </a:r>
          </a:p>
        </p:txBody>
      </p:sp>
      <p:pic>
        <p:nvPicPr>
          <p:cNvPr id="16" name="Picture 15">
            <a:extLst>
              <a:ext uri="{FF2B5EF4-FFF2-40B4-BE49-F238E27FC236}">
                <a16:creationId xmlns:a16="http://schemas.microsoft.com/office/drawing/2014/main" id="{B08B0066-F27D-3574-F7A4-D7ED902161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93504" y="4766308"/>
            <a:ext cx="1258355" cy="1523073"/>
          </a:xfrm>
          <a:prstGeom prst="rect">
            <a:avLst/>
          </a:prstGeom>
        </p:spPr>
      </p:pic>
      <p:pic>
        <p:nvPicPr>
          <p:cNvPr id="1026" name="Picture 2" descr="Bug Club Phonics Books | Download your free samples">
            <a:extLst>
              <a:ext uri="{FF2B5EF4-FFF2-40B4-BE49-F238E27FC236}">
                <a16:creationId xmlns:a16="http://schemas.microsoft.com/office/drawing/2014/main" id="{21808631-7AEE-44A0-940E-87820B9DFD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6967" y="1783074"/>
            <a:ext cx="2650066" cy="265006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A943F190-9D44-418D-9559-89F3536058D1}"/>
              </a:ext>
            </a:extLst>
          </p:cNvPr>
          <p:cNvSpPr/>
          <p:nvPr/>
        </p:nvSpPr>
        <p:spPr>
          <a:xfrm>
            <a:off x="2478617" y="4889554"/>
            <a:ext cx="4186766" cy="646331"/>
          </a:xfrm>
          <a:prstGeom prst="rect">
            <a:avLst/>
          </a:prstGeom>
        </p:spPr>
        <p:txBody>
          <a:bodyPr wrap="square">
            <a:spAutoFit/>
          </a:bodyPr>
          <a:lstStyle/>
          <a:p>
            <a:pPr algn="ctr"/>
            <a:r>
              <a:rPr lang="en-GB" dirty="0">
                <a:hlinkClick r:id="rId5"/>
              </a:rPr>
              <a:t>https://www.activelearnprimary.co.uk/planning#bugclub_phonics</a:t>
            </a:r>
            <a:r>
              <a:rPr lang="en-GB" dirty="0"/>
              <a:t> </a:t>
            </a:r>
          </a:p>
        </p:txBody>
      </p:sp>
    </p:spTree>
    <p:extLst>
      <p:ext uri="{BB962C8B-B14F-4D97-AF65-F5344CB8AC3E}">
        <p14:creationId xmlns:p14="http://schemas.microsoft.com/office/powerpoint/2010/main" val="31525399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Teaching Phonics</a:t>
            </a:r>
          </a:p>
        </p:txBody>
      </p:sp>
      <p:grpSp>
        <p:nvGrpSpPr>
          <p:cNvPr id="15" name="Group 14">
            <a:extLst>
              <a:ext uri="{FF2B5EF4-FFF2-40B4-BE49-F238E27FC236}">
                <a16:creationId xmlns:a16="http://schemas.microsoft.com/office/drawing/2014/main" id="{3A149DE0-1678-997B-C3BE-3600DEC9A513}"/>
              </a:ext>
            </a:extLst>
          </p:cNvPr>
          <p:cNvGrpSpPr/>
          <p:nvPr/>
        </p:nvGrpSpPr>
        <p:grpSpPr>
          <a:xfrm>
            <a:off x="7122012" y="2449808"/>
            <a:ext cx="1099725" cy="1099725"/>
            <a:chOff x="2808379" y="4801303"/>
            <a:chExt cx="1244881" cy="1244881"/>
          </a:xfrm>
        </p:grpSpPr>
        <p:sp>
          <p:nvSpPr>
            <p:cNvPr id="24" name="Oval 23">
              <a:extLst>
                <a:ext uri="{FF2B5EF4-FFF2-40B4-BE49-F238E27FC236}">
                  <a16:creationId xmlns:a16="http://schemas.microsoft.com/office/drawing/2014/main" id="{02140BB9-B26C-B9BA-74AE-DF774B526BF6}"/>
                </a:ext>
              </a:extLst>
            </p:cNvPr>
            <p:cNvSpPr/>
            <p:nvPr/>
          </p:nvSpPr>
          <p:spPr>
            <a:xfrm>
              <a:off x="2808379" y="4801303"/>
              <a:ext cx="1244881" cy="1244881"/>
            </a:xfrm>
            <a:prstGeom prst="ellipse">
              <a:avLst/>
            </a:prstGeom>
            <a:solidFill>
              <a:srgbClr val="B9D3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155965AA-6AE6-81B7-CEB6-90AEC92B7B4F}"/>
                </a:ext>
              </a:extLst>
            </p:cNvPr>
            <p:cNvSpPr txBox="1"/>
            <p:nvPr/>
          </p:nvSpPr>
          <p:spPr>
            <a:xfrm>
              <a:off x="2874026" y="5224400"/>
              <a:ext cx="1113586" cy="369332"/>
            </a:xfrm>
            <a:prstGeom prst="rect">
              <a:avLst/>
            </a:prstGeom>
            <a:noFill/>
          </p:spPr>
          <p:txBody>
            <a:bodyPr wrap="square">
              <a:spAutoFit/>
            </a:bodyPr>
            <a:lstStyle/>
            <a:p>
              <a:pPr algn="ctr"/>
              <a:r>
                <a:rPr lang="en-GB" b="1" dirty="0"/>
                <a:t>Teach</a:t>
              </a:r>
            </a:p>
          </p:txBody>
        </p:sp>
      </p:grpSp>
      <p:grpSp>
        <p:nvGrpSpPr>
          <p:cNvPr id="16" name="Group 15">
            <a:extLst>
              <a:ext uri="{FF2B5EF4-FFF2-40B4-BE49-F238E27FC236}">
                <a16:creationId xmlns:a16="http://schemas.microsoft.com/office/drawing/2014/main" id="{C2DECBCC-EAF7-AFE9-0EEB-2FAA109F3341}"/>
              </a:ext>
            </a:extLst>
          </p:cNvPr>
          <p:cNvGrpSpPr/>
          <p:nvPr/>
        </p:nvGrpSpPr>
        <p:grpSpPr>
          <a:xfrm>
            <a:off x="7122013" y="3767117"/>
            <a:ext cx="1099725" cy="1099725"/>
            <a:chOff x="4653894" y="4801302"/>
            <a:chExt cx="1244881" cy="1244881"/>
          </a:xfrm>
        </p:grpSpPr>
        <p:sp>
          <p:nvSpPr>
            <p:cNvPr id="29" name="Oval 28">
              <a:extLst>
                <a:ext uri="{FF2B5EF4-FFF2-40B4-BE49-F238E27FC236}">
                  <a16:creationId xmlns:a16="http://schemas.microsoft.com/office/drawing/2014/main" id="{9C8C714F-7EE5-FC1B-1CC5-378AD6F51DF2}"/>
                </a:ext>
              </a:extLst>
            </p:cNvPr>
            <p:cNvSpPr/>
            <p:nvPr/>
          </p:nvSpPr>
          <p:spPr>
            <a:xfrm>
              <a:off x="4653894" y="4801302"/>
              <a:ext cx="1244881" cy="1244881"/>
            </a:xfrm>
            <a:prstGeom prst="ellipse">
              <a:avLst/>
            </a:prstGeom>
            <a:solidFill>
              <a:srgbClr val="007AC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9B9A357A-4BD5-C03A-C198-FC5FD044393C}"/>
                </a:ext>
              </a:extLst>
            </p:cNvPr>
            <p:cNvSpPr txBox="1"/>
            <p:nvPr/>
          </p:nvSpPr>
          <p:spPr>
            <a:xfrm>
              <a:off x="4664480" y="5224400"/>
              <a:ext cx="1179232" cy="418081"/>
            </a:xfrm>
            <a:prstGeom prst="rect">
              <a:avLst/>
            </a:prstGeom>
            <a:noFill/>
          </p:spPr>
          <p:txBody>
            <a:bodyPr wrap="square">
              <a:spAutoFit/>
            </a:bodyPr>
            <a:lstStyle/>
            <a:p>
              <a:pPr algn="ctr"/>
              <a:r>
                <a:rPr lang="en-GB" b="1" dirty="0"/>
                <a:t>Practise</a:t>
              </a:r>
            </a:p>
          </p:txBody>
        </p:sp>
      </p:grpSp>
      <p:grpSp>
        <p:nvGrpSpPr>
          <p:cNvPr id="18" name="Group 17">
            <a:extLst>
              <a:ext uri="{FF2B5EF4-FFF2-40B4-BE49-F238E27FC236}">
                <a16:creationId xmlns:a16="http://schemas.microsoft.com/office/drawing/2014/main" id="{362CAE3E-F543-7011-9DF9-8D9B4833315F}"/>
              </a:ext>
            </a:extLst>
          </p:cNvPr>
          <p:cNvGrpSpPr/>
          <p:nvPr/>
        </p:nvGrpSpPr>
        <p:grpSpPr>
          <a:xfrm>
            <a:off x="7122014" y="5070964"/>
            <a:ext cx="1099725" cy="1099725"/>
            <a:chOff x="6499409" y="4801301"/>
            <a:chExt cx="1244881" cy="1244881"/>
          </a:xfrm>
        </p:grpSpPr>
        <p:sp>
          <p:nvSpPr>
            <p:cNvPr id="4" name="Oval 3">
              <a:extLst>
                <a:ext uri="{FF2B5EF4-FFF2-40B4-BE49-F238E27FC236}">
                  <a16:creationId xmlns:a16="http://schemas.microsoft.com/office/drawing/2014/main" id="{8ABA8513-7CE9-4E2A-A21D-089999A69642}"/>
                </a:ext>
              </a:extLst>
            </p:cNvPr>
            <p:cNvSpPr/>
            <p:nvPr/>
          </p:nvSpPr>
          <p:spPr>
            <a:xfrm>
              <a:off x="6499409" y="4801301"/>
              <a:ext cx="1244881" cy="1244881"/>
            </a:xfrm>
            <a:prstGeom prst="ellipse">
              <a:avLst/>
            </a:prstGeom>
            <a:solidFill>
              <a:srgbClr val="EE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70F818FC-9376-A9CB-5C67-A26CF4B979F0}"/>
                </a:ext>
              </a:extLst>
            </p:cNvPr>
            <p:cNvSpPr txBox="1"/>
            <p:nvPr/>
          </p:nvSpPr>
          <p:spPr>
            <a:xfrm>
              <a:off x="6565056" y="5191364"/>
              <a:ext cx="1113586" cy="369332"/>
            </a:xfrm>
            <a:prstGeom prst="rect">
              <a:avLst/>
            </a:prstGeom>
            <a:noFill/>
          </p:spPr>
          <p:txBody>
            <a:bodyPr wrap="square">
              <a:spAutoFit/>
            </a:bodyPr>
            <a:lstStyle/>
            <a:p>
              <a:pPr algn="ctr"/>
              <a:r>
                <a:rPr lang="en-GB" b="1" dirty="0"/>
                <a:t>Apply</a:t>
              </a:r>
            </a:p>
          </p:txBody>
        </p:sp>
      </p:grpSp>
      <p:cxnSp>
        <p:nvCxnSpPr>
          <p:cNvPr id="22" name="Straight Arrow Connector 21">
            <a:extLst>
              <a:ext uri="{FF2B5EF4-FFF2-40B4-BE49-F238E27FC236}">
                <a16:creationId xmlns:a16="http://schemas.microsoft.com/office/drawing/2014/main" id="{40000DB2-34D3-0FEB-1689-CB965D8F777D}"/>
              </a:ext>
            </a:extLst>
          </p:cNvPr>
          <p:cNvCxnSpPr>
            <a:cxnSpLocks/>
            <a:endCxn id="24" idx="0"/>
          </p:cNvCxnSpPr>
          <p:nvPr/>
        </p:nvCxnSpPr>
        <p:spPr>
          <a:xfrm flipH="1">
            <a:off x="7671875" y="2239639"/>
            <a:ext cx="3" cy="210169"/>
          </a:xfrm>
          <a:prstGeom prst="straightConnector1">
            <a:avLst/>
          </a:prstGeom>
          <a:ln w="47625">
            <a:solidFill>
              <a:schemeClr val="tx2">
                <a:lumMod val="60000"/>
                <a:lumOff val="40000"/>
              </a:schemeClr>
            </a:solidFill>
            <a:headEnd type="none" w="med" len="med"/>
            <a:tailEnd type="arrow" w="med" len="sm"/>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1C125BD0-701C-DD8D-4B02-8322A781CC5B}"/>
              </a:ext>
            </a:extLst>
          </p:cNvPr>
          <p:cNvCxnSpPr>
            <a:cxnSpLocks/>
          </p:cNvCxnSpPr>
          <p:nvPr/>
        </p:nvCxnSpPr>
        <p:spPr>
          <a:xfrm>
            <a:off x="7668184" y="3546348"/>
            <a:ext cx="0" cy="220768"/>
          </a:xfrm>
          <a:prstGeom prst="straightConnector1">
            <a:avLst/>
          </a:prstGeom>
          <a:ln w="47625">
            <a:solidFill>
              <a:schemeClr val="tx2">
                <a:lumMod val="60000"/>
                <a:lumOff val="40000"/>
              </a:schemeClr>
            </a:solidFill>
            <a:headEnd type="none" w="med" len="med"/>
            <a:tailEnd type="arrow" w="med" len="sm"/>
          </a:ln>
        </p:spPr>
        <p:style>
          <a:lnRef idx="1">
            <a:schemeClr val="accent1"/>
          </a:lnRef>
          <a:fillRef idx="0">
            <a:schemeClr val="accent1"/>
          </a:fillRef>
          <a:effectRef idx="0">
            <a:schemeClr val="accent1"/>
          </a:effectRef>
          <a:fontRef idx="minor">
            <a:schemeClr val="tx1"/>
          </a:fontRef>
        </p:style>
      </p:cxnSp>
      <p:grpSp>
        <p:nvGrpSpPr>
          <p:cNvPr id="13" name="Group 12">
            <a:extLst>
              <a:ext uri="{FF2B5EF4-FFF2-40B4-BE49-F238E27FC236}">
                <a16:creationId xmlns:a16="http://schemas.microsoft.com/office/drawing/2014/main" id="{20C58206-40C2-E95E-1341-0BC13B7E53EA}"/>
              </a:ext>
            </a:extLst>
          </p:cNvPr>
          <p:cNvGrpSpPr/>
          <p:nvPr/>
        </p:nvGrpSpPr>
        <p:grpSpPr>
          <a:xfrm>
            <a:off x="7092451" y="1139230"/>
            <a:ext cx="1203226" cy="1099725"/>
            <a:chOff x="929402" y="4801304"/>
            <a:chExt cx="1362043" cy="1244881"/>
          </a:xfrm>
        </p:grpSpPr>
        <p:sp>
          <p:nvSpPr>
            <p:cNvPr id="28" name="Oval 27">
              <a:extLst>
                <a:ext uri="{FF2B5EF4-FFF2-40B4-BE49-F238E27FC236}">
                  <a16:creationId xmlns:a16="http://schemas.microsoft.com/office/drawing/2014/main" id="{02C8B251-AA47-9F52-7283-9177EF9B9F97}"/>
                </a:ext>
              </a:extLst>
            </p:cNvPr>
            <p:cNvSpPr/>
            <p:nvPr/>
          </p:nvSpPr>
          <p:spPr>
            <a:xfrm>
              <a:off x="962864" y="4801304"/>
              <a:ext cx="1244881" cy="1244881"/>
            </a:xfrm>
            <a:prstGeom prst="ellipse">
              <a:avLst/>
            </a:prstGeom>
            <a:solidFill>
              <a:srgbClr val="E8C5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2C827110-95B1-EBD0-21CF-E5A7E71B94A4}"/>
                </a:ext>
              </a:extLst>
            </p:cNvPr>
            <p:cNvSpPr txBox="1"/>
            <p:nvPr/>
          </p:nvSpPr>
          <p:spPr>
            <a:xfrm>
              <a:off x="929402" y="5075577"/>
              <a:ext cx="1362043" cy="731642"/>
            </a:xfrm>
            <a:prstGeom prst="rect">
              <a:avLst/>
            </a:prstGeom>
            <a:noFill/>
          </p:spPr>
          <p:txBody>
            <a:bodyPr wrap="square">
              <a:spAutoFit/>
            </a:bodyPr>
            <a:lstStyle/>
            <a:p>
              <a:pPr algn="ctr"/>
              <a:r>
                <a:rPr lang="en-GB" b="1" dirty="0"/>
                <a:t>Revisit &amp; Review</a:t>
              </a:r>
            </a:p>
          </p:txBody>
        </p:sp>
      </p:grpSp>
      <p:cxnSp>
        <p:nvCxnSpPr>
          <p:cNvPr id="31" name="Straight Arrow Connector 30">
            <a:extLst>
              <a:ext uri="{FF2B5EF4-FFF2-40B4-BE49-F238E27FC236}">
                <a16:creationId xmlns:a16="http://schemas.microsoft.com/office/drawing/2014/main" id="{4D925ACA-77B1-CE07-7893-5BBDD404057A}"/>
              </a:ext>
            </a:extLst>
          </p:cNvPr>
          <p:cNvCxnSpPr>
            <a:cxnSpLocks/>
            <a:endCxn id="4" idx="0"/>
          </p:cNvCxnSpPr>
          <p:nvPr/>
        </p:nvCxnSpPr>
        <p:spPr>
          <a:xfrm flipH="1">
            <a:off x="7671877" y="4865723"/>
            <a:ext cx="1" cy="205241"/>
          </a:xfrm>
          <a:prstGeom prst="straightConnector1">
            <a:avLst/>
          </a:prstGeom>
          <a:ln w="47625">
            <a:solidFill>
              <a:schemeClr val="tx2">
                <a:lumMod val="60000"/>
                <a:lumOff val="40000"/>
              </a:schemeClr>
            </a:solidFill>
            <a:headEnd type="none" w="med" len="med"/>
            <a:tailEnd type="arrow" w="med" len="sm"/>
          </a:ln>
        </p:spPr>
        <p:style>
          <a:lnRef idx="1">
            <a:schemeClr val="accent1"/>
          </a:lnRef>
          <a:fillRef idx="0">
            <a:schemeClr val="accent1"/>
          </a:fillRef>
          <a:effectRef idx="0">
            <a:schemeClr val="accent1"/>
          </a:effectRef>
          <a:fontRef idx="minor">
            <a:schemeClr val="tx1"/>
          </a:fontRef>
        </p:style>
      </p:cxnSp>
      <p:sp>
        <p:nvSpPr>
          <p:cNvPr id="32" name="Text Box">
            <a:extLst>
              <a:ext uri="{FF2B5EF4-FFF2-40B4-BE49-F238E27FC236}">
                <a16:creationId xmlns:a16="http://schemas.microsoft.com/office/drawing/2014/main" id="{D2948781-EED5-5A1E-9530-620438318E89}"/>
              </a:ext>
            </a:extLst>
          </p:cNvPr>
          <p:cNvSpPr/>
          <p:nvPr/>
        </p:nvSpPr>
        <p:spPr>
          <a:xfrm>
            <a:off x="731589" y="1626629"/>
            <a:ext cx="5954959" cy="523838"/>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Children are taught Phonics daily.</a:t>
            </a:r>
          </a:p>
        </p:txBody>
      </p:sp>
      <p:sp>
        <p:nvSpPr>
          <p:cNvPr id="33" name="Text Box">
            <a:extLst>
              <a:ext uri="{FF2B5EF4-FFF2-40B4-BE49-F238E27FC236}">
                <a16:creationId xmlns:a16="http://schemas.microsoft.com/office/drawing/2014/main" id="{8B1F38AB-E32A-174D-8570-72EF75FD6023}"/>
              </a:ext>
            </a:extLst>
          </p:cNvPr>
          <p:cNvSpPr/>
          <p:nvPr/>
        </p:nvSpPr>
        <p:spPr>
          <a:xfrm>
            <a:off x="731587" y="2756384"/>
            <a:ext cx="5954959" cy="523838"/>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Each session will follow a structured format..</a:t>
            </a:r>
          </a:p>
        </p:txBody>
      </p:sp>
      <p:sp>
        <p:nvSpPr>
          <p:cNvPr id="34" name="Text Box">
            <a:extLst>
              <a:ext uri="{FF2B5EF4-FFF2-40B4-BE49-F238E27FC236}">
                <a16:creationId xmlns:a16="http://schemas.microsoft.com/office/drawing/2014/main" id="{A7248606-ACFF-4C4D-11E3-428710BA4A6E}"/>
              </a:ext>
            </a:extLst>
          </p:cNvPr>
          <p:cNvSpPr/>
          <p:nvPr/>
        </p:nvSpPr>
        <p:spPr>
          <a:xfrm>
            <a:off x="731587" y="3912220"/>
            <a:ext cx="5954959" cy="1403055"/>
          </a:xfrm>
          <a:prstGeom prst="roundRect">
            <a:avLst>
              <a:gd name="adj" fmla="val 10369"/>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ysClr val="windowText" lastClr="000000"/>
                </a:solidFill>
              </a:rPr>
              <a:t>Reception children are required to be secure at Phase 4 Phonics by the end of the year. Therefore progress is carefully monitored  to ensure children are working at the correct level. </a:t>
            </a:r>
          </a:p>
        </p:txBody>
      </p:sp>
    </p:spTree>
    <p:extLst>
      <p:ext uri="{BB962C8B-B14F-4D97-AF65-F5344CB8AC3E}">
        <p14:creationId xmlns:p14="http://schemas.microsoft.com/office/powerpoint/2010/main" val="2165401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fade">
                                      <p:cBhvr>
                                        <p:cTn id="34" dur="500"/>
                                        <p:tgtEl>
                                          <p:spTgt spid="30"/>
                                        </p:tgtEl>
                                      </p:cBhvr>
                                    </p:animEffect>
                                  </p:childTnLst>
                                </p:cTn>
                              </p:par>
                            </p:childTnLst>
                          </p:cTn>
                        </p:par>
                        <p:par>
                          <p:cTn id="35" fill="hold">
                            <p:stCondLst>
                              <p:cond delay="2000"/>
                            </p:stCondLst>
                            <p:childTnLst>
                              <p:par>
                                <p:cTn id="36" presetID="10" presetClass="entr" presetSubtype="0"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childTnLst>
                          </p:cTn>
                        </p:par>
                        <p:par>
                          <p:cTn id="39" fill="hold">
                            <p:stCondLst>
                              <p:cond delay="2500"/>
                            </p:stCondLst>
                            <p:childTnLst>
                              <p:par>
                                <p:cTn id="40" presetID="10" presetClass="entr" presetSubtype="0"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500"/>
                                        <p:tgtEl>
                                          <p:spTgt spid="31"/>
                                        </p:tgtEl>
                                      </p:cBhvr>
                                    </p:animEffect>
                                  </p:childTnLst>
                                </p:cTn>
                              </p:par>
                            </p:childTnLst>
                          </p:cTn>
                        </p:par>
                        <p:par>
                          <p:cTn id="43" fill="hold">
                            <p:stCondLst>
                              <p:cond delay="3000"/>
                            </p:stCondLst>
                            <p:childTnLst>
                              <p:par>
                                <p:cTn id="44" presetID="10" presetClass="entr" presetSubtype="0"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3A404DD-F383-3EF5-79CD-50E64D1CFCD9}"/>
              </a:ext>
            </a:extLst>
          </p:cNvPr>
          <p:cNvSpPr txBox="1"/>
          <p:nvPr/>
        </p:nvSpPr>
        <p:spPr>
          <a:xfrm>
            <a:off x="1193982" y="1976888"/>
            <a:ext cx="6546485" cy="3900107"/>
          </a:xfrm>
          <a:prstGeom prst="rect">
            <a:avLst/>
          </a:prstGeom>
          <a:noFill/>
        </p:spPr>
        <p:txBody>
          <a:bodyPr wrap="square">
            <a:spAutoFit/>
          </a:bodyPr>
          <a:lstStyle/>
          <a:p>
            <a:pPr marL="342900" indent="-342900" algn="ctr">
              <a:lnSpc>
                <a:spcPct val="200000"/>
              </a:lnSpc>
              <a:buAutoNum type="arabicPeriod"/>
            </a:pPr>
            <a:r>
              <a:rPr lang="en-GB" dirty="0"/>
              <a:t>Environmental sounds</a:t>
            </a:r>
          </a:p>
          <a:p>
            <a:pPr marL="342900" indent="-342900" algn="ctr">
              <a:lnSpc>
                <a:spcPct val="200000"/>
              </a:lnSpc>
              <a:buAutoNum type="arabicPeriod"/>
            </a:pPr>
            <a:r>
              <a:rPr lang="en-GB" dirty="0"/>
              <a:t>Instrumental sounds</a:t>
            </a:r>
          </a:p>
          <a:p>
            <a:pPr marL="342900" indent="-342900" algn="ctr">
              <a:lnSpc>
                <a:spcPct val="200000"/>
              </a:lnSpc>
              <a:buAutoNum type="arabicPeriod"/>
            </a:pPr>
            <a:r>
              <a:rPr lang="en-GB" dirty="0"/>
              <a:t>Body percussion</a:t>
            </a:r>
          </a:p>
          <a:p>
            <a:pPr marL="342900" indent="-342900" algn="ctr">
              <a:lnSpc>
                <a:spcPct val="200000"/>
              </a:lnSpc>
              <a:buAutoNum type="arabicPeriod"/>
            </a:pPr>
            <a:r>
              <a:rPr lang="en-GB" dirty="0"/>
              <a:t>Rhythm and rhyme</a:t>
            </a:r>
          </a:p>
          <a:p>
            <a:pPr marL="342900" indent="-342900" algn="ctr">
              <a:lnSpc>
                <a:spcPct val="200000"/>
              </a:lnSpc>
              <a:buAutoNum type="arabicPeriod"/>
            </a:pPr>
            <a:r>
              <a:rPr lang="en-GB" dirty="0"/>
              <a:t>Alliteration</a:t>
            </a:r>
          </a:p>
          <a:p>
            <a:pPr marL="342900" indent="-342900" algn="ctr">
              <a:lnSpc>
                <a:spcPct val="200000"/>
              </a:lnSpc>
              <a:buAutoNum type="arabicPeriod"/>
            </a:pPr>
            <a:r>
              <a:rPr lang="en-GB" dirty="0"/>
              <a:t>Voice sounds</a:t>
            </a:r>
          </a:p>
          <a:p>
            <a:pPr marL="342900" indent="-342900" algn="ctr">
              <a:lnSpc>
                <a:spcPct val="200000"/>
              </a:lnSpc>
              <a:buAutoNum type="arabicPeriod"/>
            </a:pPr>
            <a:r>
              <a:rPr lang="en-GB" dirty="0"/>
              <a:t>Oral blending and segmenting</a:t>
            </a:r>
          </a:p>
        </p:txBody>
      </p:sp>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673D9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One</a:t>
            </a:r>
          </a:p>
        </p:txBody>
      </p:sp>
      <p:sp>
        <p:nvSpPr>
          <p:cNvPr id="2" name="TextBox 1">
            <a:extLst>
              <a:ext uri="{FF2B5EF4-FFF2-40B4-BE49-F238E27FC236}">
                <a16:creationId xmlns:a16="http://schemas.microsoft.com/office/drawing/2014/main" id="{82C0ED2F-AAC4-9154-AB35-FE23F3CB9B05}"/>
              </a:ext>
            </a:extLst>
          </p:cNvPr>
          <p:cNvSpPr txBox="1"/>
          <p:nvPr/>
        </p:nvSpPr>
        <p:spPr>
          <a:xfrm>
            <a:off x="1298757" y="1429397"/>
            <a:ext cx="6546485" cy="369332"/>
          </a:xfrm>
          <a:prstGeom prst="rect">
            <a:avLst/>
          </a:prstGeom>
          <a:noFill/>
        </p:spPr>
        <p:txBody>
          <a:bodyPr wrap="square">
            <a:spAutoFit/>
          </a:bodyPr>
          <a:lstStyle/>
          <a:p>
            <a:pPr algn="ctr"/>
            <a:r>
              <a:rPr lang="en-GB" dirty="0"/>
              <a:t>Phase 1 has seven aspects, with a focus on listening skills.</a:t>
            </a:r>
          </a:p>
        </p:txBody>
      </p:sp>
      <p:grpSp>
        <p:nvGrpSpPr>
          <p:cNvPr id="31" name="Group 30">
            <a:extLst>
              <a:ext uri="{FF2B5EF4-FFF2-40B4-BE49-F238E27FC236}">
                <a16:creationId xmlns:a16="http://schemas.microsoft.com/office/drawing/2014/main" id="{B2105B7B-0B71-7352-7BA8-ED8390BDBB75}"/>
              </a:ext>
            </a:extLst>
          </p:cNvPr>
          <p:cNvGrpSpPr/>
          <p:nvPr/>
        </p:nvGrpSpPr>
        <p:grpSpPr>
          <a:xfrm>
            <a:off x="812260" y="1995128"/>
            <a:ext cx="1738884" cy="1244881"/>
            <a:chOff x="812260" y="1995128"/>
            <a:chExt cx="1738884" cy="1244881"/>
          </a:xfrm>
        </p:grpSpPr>
        <p:sp>
          <p:nvSpPr>
            <p:cNvPr id="24" name="Oval 23">
              <a:extLst>
                <a:ext uri="{FF2B5EF4-FFF2-40B4-BE49-F238E27FC236}">
                  <a16:creationId xmlns:a16="http://schemas.microsoft.com/office/drawing/2014/main" id="{02140BB9-B26C-B9BA-74AE-DF774B526BF6}"/>
                </a:ext>
              </a:extLst>
            </p:cNvPr>
            <p:cNvSpPr/>
            <p:nvPr/>
          </p:nvSpPr>
          <p:spPr>
            <a:xfrm>
              <a:off x="1096160" y="1995128"/>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606AF03F-6B8F-FE90-322B-2CF1645906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2260" y="2169368"/>
              <a:ext cx="1738884" cy="876925"/>
            </a:xfrm>
            <a:prstGeom prst="rect">
              <a:avLst/>
            </a:prstGeom>
          </p:spPr>
        </p:pic>
      </p:grpSp>
      <p:grpSp>
        <p:nvGrpSpPr>
          <p:cNvPr id="36" name="Group 35">
            <a:extLst>
              <a:ext uri="{FF2B5EF4-FFF2-40B4-BE49-F238E27FC236}">
                <a16:creationId xmlns:a16="http://schemas.microsoft.com/office/drawing/2014/main" id="{729398D5-D6F8-3FF1-F144-AF34578D597A}"/>
              </a:ext>
            </a:extLst>
          </p:cNvPr>
          <p:cNvGrpSpPr/>
          <p:nvPr/>
        </p:nvGrpSpPr>
        <p:grpSpPr>
          <a:xfrm>
            <a:off x="6748179" y="2065878"/>
            <a:ext cx="1299661" cy="1244881"/>
            <a:chOff x="6748179" y="2065878"/>
            <a:chExt cx="1299661" cy="1244881"/>
          </a:xfrm>
        </p:grpSpPr>
        <p:sp>
          <p:nvSpPr>
            <p:cNvPr id="25" name="Oval 24">
              <a:extLst>
                <a:ext uri="{FF2B5EF4-FFF2-40B4-BE49-F238E27FC236}">
                  <a16:creationId xmlns:a16="http://schemas.microsoft.com/office/drawing/2014/main" id="{7A631B6C-F548-933B-8FBD-484640FA7837}"/>
                </a:ext>
              </a:extLst>
            </p:cNvPr>
            <p:cNvSpPr/>
            <p:nvPr/>
          </p:nvSpPr>
          <p:spPr>
            <a:xfrm>
              <a:off x="6775568" y="2065878"/>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73CA8432-4104-BF35-16D9-F7419B3D18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48179" y="2115362"/>
              <a:ext cx="1299661" cy="1190740"/>
            </a:xfrm>
            <a:prstGeom prst="rect">
              <a:avLst/>
            </a:prstGeom>
          </p:spPr>
        </p:pic>
      </p:grpSp>
      <p:grpSp>
        <p:nvGrpSpPr>
          <p:cNvPr id="32" name="Group 31">
            <a:extLst>
              <a:ext uri="{FF2B5EF4-FFF2-40B4-BE49-F238E27FC236}">
                <a16:creationId xmlns:a16="http://schemas.microsoft.com/office/drawing/2014/main" id="{1D08EDCA-A53A-9332-0A24-FB3518092690}"/>
              </a:ext>
            </a:extLst>
          </p:cNvPr>
          <p:cNvGrpSpPr/>
          <p:nvPr/>
        </p:nvGrpSpPr>
        <p:grpSpPr>
          <a:xfrm>
            <a:off x="1700316" y="3324389"/>
            <a:ext cx="1312385" cy="1268040"/>
            <a:chOff x="1700316" y="3324389"/>
            <a:chExt cx="1312385" cy="1268040"/>
          </a:xfrm>
        </p:grpSpPr>
        <p:sp>
          <p:nvSpPr>
            <p:cNvPr id="29" name="Oval 28">
              <a:extLst>
                <a:ext uri="{FF2B5EF4-FFF2-40B4-BE49-F238E27FC236}">
                  <a16:creationId xmlns:a16="http://schemas.microsoft.com/office/drawing/2014/main" id="{9C8C714F-7EE5-FC1B-1CC5-378AD6F51DF2}"/>
                </a:ext>
              </a:extLst>
            </p:cNvPr>
            <p:cNvSpPr/>
            <p:nvPr/>
          </p:nvSpPr>
          <p:spPr>
            <a:xfrm>
              <a:off x="1767820" y="3347548"/>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FB9318D8-0F41-4D57-A1F4-F7B909F2812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00316" y="3324389"/>
              <a:ext cx="1288543" cy="1229536"/>
            </a:xfrm>
            <a:prstGeom prst="rect">
              <a:avLst/>
            </a:prstGeom>
          </p:spPr>
        </p:pic>
      </p:grpSp>
      <p:grpSp>
        <p:nvGrpSpPr>
          <p:cNvPr id="34" name="Group 33">
            <a:extLst>
              <a:ext uri="{FF2B5EF4-FFF2-40B4-BE49-F238E27FC236}">
                <a16:creationId xmlns:a16="http://schemas.microsoft.com/office/drawing/2014/main" id="{01C3DBEF-2EBD-D606-61E0-A26AE899814A}"/>
              </a:ext>
            </a:extLst>
          </p:cNvPr>
          <p:cNvGrpSpPr/>
          <p:nvPr/>
        </p:nvGrpSpPr>
        <p:grpSpPr>
          <a:xfrm>
            <a:off x="6820849" y="4826628"/>
            <a:ext cx="1427188" cy="1244881"/>
            <a:chOff x="6820849" y="4826628"/>
            <a:chExt cx="1427188" cy="1244881"/>
          </a:xfrm>
        </p:grpSpPr>
        <p:sp>
          <p:nvSpPr>
            <p:cNvPr id="27" name="Oval 26">
              <a:extLst>
                <a:ext uri="{FF2B5EF4-FFF2-40B4-BE49-F238E27FC236}">
                  <a16:creationId xmlns:a16="http://schemas.microsoft.com/office/drawing/2014/main" id="{8B137649-D6CC-5D39-FA91-B15327853326}"/>
                </a:ext>
              </a:extLst>
            </p:cNvPr>
            <p:cNvSpPr/>
            <p:nvPr/>
          </p:nvSpPr>
          <p:spPr>
            <a:xfrm>
              <a:off x="6962151" y="4826628"/>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4BFD03F1-79B6-60CF-EAE7-48408D94024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20849" y="4941496"/>
              <a:ext cx="1427188" cy="974214"/>
            </a:xfrm>
            <a:prstGeom prst="rect">
              <a:avLst/>
            </a:prstGeom>
          </p:spPr>
        </p:pic>
      </p:grpSp>
      <p:grpSp>
        <p:nvGrpSpPr>
          <p:cNvPr id="33" name="Group 32">
            <a:extLst>
              <a:ext uri="{FF2B5EF4-FFF2-40B4-BE49-F238E27FC236}">
                <a16:creationId xmlns:a16="http://schemas.microsoft.com/office/drawing/2014/main" id="{AC3B84E8-7AD2-7E38-A6F6-8E243C1E3B6F}"/>
              </a:ext>
            </a:extLst>
          </p:cNvPr>
          <p:cNvGrpSpPr/>
          <p:nvPr/>
        </p:nvGrpSpPr>
        <p:grpSpPr>
          <a:xfrm>
            <a:off x="989902" y="4553925"/>
            <a:ext cx="1244881" cy="1364469"/>
            <a:chOff x="989902" y="4553925"/>
            <a:chExt cx="1244881" cy="1364469"/>
          </a:xfrm>
        </p:grpSpPr>
        <p:sp>
          <p:nvSpPr>
            <p:cNvPr id="28" name="Oval 27">
              <a:extLst>
                <a:ext uri="{FF2B5EF4-FFF2-40B4-BE49-F238E27FC236}">
                  <a16:creationId xmlns:a16="http://schemas.microsoft.com/office/drawing/2014/main" id="{02C8B251-AA47-9F52-7283-9177EF9B9F97}"/>
                </a:ext>
              </a:extLst>
            </p:cNvPr>
            <p:cNvSpPr/>
            <p:nvPr/>
          </p:nvSpPr>
          <p:spPr>
            <a:xfrm>
              <a:off x="989902" y="4650354"/>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a:extLst>
                <a:ext uri="{FF2B5EF4-FFF2-40B4-BE49-F238E27FC236}">
                  <a16:creationId xmlns:a16="http://schemas.microsoft.com/office/drawing/2014/main" id="{AC6676C4-F0B2-5F35-5F82-7FDC174B5B0D}"/>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1" b="43586"/>
            <a:stretch/>
          </p:blipFill>
          <p:spPr>
            <a:xfrm>
              <a:off x="989902" y="4553925"/>
              <a:ext cx="1079135" cy="1364469"/>
            </a:xfrm>
            <a:prstGeom prst="rect">
              <a:avLst/>
            </a:prstGeom>
          </p:spPr>
        </p:pic>
      </p:grpSp>
      <p:grpSp>
        <p:nvGrpSpPr>
          <p:cNvPr id="35" name="Group 34">
            <a:extLst>
              <a:ext uri="{FF2B5EF4-FFF2-40B4-BE49-F238E27FC236}">
                <a16:creationId xmlns:a16="http://schemas.microsoft.com/office/drawing/2014/main" id="{B5028630-D4A4-07C1-1C18-E473C5DEC8B9}"/>
              </a:ext>
            </a:extLst>
          </p:cNvPr>
          <p:cNvGrpSpPr/>
          <p:nvPr/>
        </p:nvGrpSpPr>
        <p:grpSpPr>
          <a:xfrm>
            <a:off x="6035050" y="3466247"/>
            <a:ext cx="1549542" cy="1287349"/>
            <a:chOff x="6035050" y="3466247"/>
            <a:chExt cx="1549542" cy="1287349"/>
          </a:xfrm>
        </p:grpSpPr>
        <p:sp>
          <p:nvSpPr>
            <p:cNvPr id="26" name="Oval 25">
              <a:extLst>
                <a:ext uri="{FF2B5EF4-FFF2-40B4-BE49-F238E27FC236}">
                  <a16:creationId xmlns:a16="http://schemas.microsoft.com/office/drawing/2014/main" id="{1F76127A-8F5B-8C7A-CA94-1CE25C07DDED}"/>
                </a:ext>
              </a:extLst>
            </p:cNvPr>
            <p:cNvSpPr/>
            <p:nvPr/>
          </p:nvSpPr>
          <p:spPr>
            <a:xfrm>
              <a:off x="6278310" y="3508715"/>
              <a:ext cx="1244881" cy="124488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extLst>
                <a:ext uri="{FF2B5EF4-FFF2-40B4-BE49-F238E27FC236}">
                  <a16:creationId xmlns:a16="http://schemas.microsoft.com/office/drawing/2014/main" id="{94597F95-A823-E314-CD39-B82320A7F8D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61209" y="4004171"/>
              <a:ext cx="723383" cy="686514"/>
            </a:xfrm>
            <a:prstGeom prst="rect">
              <a:avLst/>
            </a:prstGeom>
          </p:spPr>
        </p:pic>
        <p:pic>
          <p:nvPicPr>
            <p:cNvPr id="23" name="Picture 22">
              <a:extLst>
                <a:ext uri="{FF2B5EF4-FFF2-40B4-BE49-F238E27FC236}">
                  <a16:creationId xmlns:a16="http://schemas.microsoft.com/office/drawing/2014/main" id="{85394C83-687C-BD18-D215-9A8C16325B0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035050" y="3466247"/>
              <a:ext cx="865701" cy="1010379"/>
            </a:xfrm>
            <a:prstGeom prst="rect">
              <a:avLst/>
            </a:prstGeom>
          </p:spPr>
        </p:pic>
      </p:grpSp>
      <p:grpSp>
        <p:nvGrpSpPr>
          <p:cNvPr id="11" name="Group 10">
            <a:extLst>
              <a:ext uri="{FF2B5EF4-FFF2-40B4-BE49-F238E27FC236}">
                <a16:creationId xmlns:a16="http://schemas.microsoft.com/office/drawing/2014/main" id="{1E5E43D3-B1D4-9636-FDA2-3F35A7CFF353}"/>
              </a:ext>
            </a:extLst>
          </p:cNvPr>
          <p:cNvGrpSpPr/>
          <p:nvPr/>
        </p:nvGrpSpPr>
        <p:grpSpPr>
          <a:xfrm>
            <a:off x="256704" y="6068789"/>
            <a:ext cx="662547" cy="662547"/>
            <a:chOff x="233416" y="5644386"/>
            <a:chExt cx="854246" cy="854246"/>
          </a:xfrm>
        </p:grpSpPr>
        <p:sp>
          <p:nvSpPr>
            <p:cNvPr id="10" name="Rectangle: Rounded Corners 9">
              <a:extLst>
                <a:ext uri="{FF2B5EF4-FFF2-40B4-BE49-F238E27FC236}">
                  <a16:creationId xmlns:a16="http://schemas.microsoft.com/office/drawing/2014/main" id="{7FFC20B4-2359-CF06-7D7F-0A75485A8A3E}"/>
                </a:ext>
              </a:extLst>
            </p:cNvPr>
            <p:cNvSpPr/>
            <p:nvPr/>
          </p:nvSpPr>
          <p:spPr>
            <a:xfrm>
              <a:off x="233416" y="5644386"/>
              <a:ext cx="854246" cy="854246"/>
            </a:xfrm>
            <a:prstGeom prst="roundRect">
              <a:avLst/>
            </a:prstGeom>
            <a:solidFill>
              <a:schemeClr val="bg1"/>
            </a:solidFill>
            <a:ln w="28575">
              <a:solidFill>
                <a:srgbClr val="837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a:extLst>
                <a:ext uri="{FF2B5EF4-FFF2-40B4-BE49-F238E27FC236}">
                  <a16:creationId xmlns:a16="http://schemas.microsoft.com/office/drawing/2014/main" id="{73FD1A76-36CA-5D4E-39F2-51BB315D5245}"/>
                </a:ext>
              </a:extLst>
            </p:cNvPr>
            <p:cNvGrpSpPr/>
            <p:nvPr/>
          </p:nvGrpSpPr>
          <p:grpSpPr>
            <a:xfrm>
              <a:off x="320247" y="5745716"/>
              <a:ext cx="680584" cy="637485"/>
              <a:chOff x="7631743" y="627957"/>
              <a:chExt cx="680584" cy="637485"/>
            </a:xfrm>
          </p:grpSpPr>
          <p:sp>
            <p:nvSpPr>
              <p:cNvPr id="4" name="Rectangle 3">
                <a:hlinkClick r:id="rId10" action="ppaction://hlinksldjump"/>
                <a:extLst>
                  <a:ext uri="{FF2B5EF4-FFF2-40B4-BE49-F238E27FC236}">
                    <a16:creationId xmlns:a16="http://schemas.microsoft.com/office/drawing/2014/main" id="{B5F0A029-9656-A43C-5D6E-CA7674AFC72E}"/>
                  </a:ext>
                </a:extLst>
              </p:cNvPr>
              <p:cNvSpPr/>
              <p:nvPr/>
            </p:nvSpPr>
            <p:spPr>
              <a:xfrm>
                <a:off x="7740467" y="882828"/>
                <a:ext cx="463136" cy="378803"/>
              </a:xfrm>
              <a:prstGeom prst="rect">
                <a:avLst/>
              </a:prstGeom>
              <a:solidFill>
                <a:srgbClr val="8370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Isosceles Triangle 5">
                <a:hlinkClick r:id="rId10" action="ppaction://hlinksldjump"/>
                <a:extLst>
                  <a:ext uri="{FF2B5EF4-FFF2-40B4-BE49-F238E27FC236}">
                    <a16:creationId xmlns:a16="http://schemas.microsoft.com/office/drawing/2014/main" id="{775DE20F-F882-A345-B555-B775DDB6C12F}"/>
                  </a:ext>
                </a:extLst>
              </p:cNvPr>
              <p:cNvSpPr/>
              <p:nvPr/>
            </p:nvSpPr>
            <p:spPr>
              <a:xfrm>
                <a:off x="7631743" y="627957"/>
                <a:ext cx="680584" cy="262492"/>
              </a:xfrm>
              <a:prstGeom prst="triangle">
                <a:avLst/>
              </a:prstGeom>
              <a:solidFill>
                <a:srgbClr val="8370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10" action="ppaction://hlinksldjump"/>
                <a:extLst>
                  <a:ext uri="{FF2B5EF4-FFF2-40B4-BE49-F238E27FC236}">
                    <a16:creationId xmlns:a16="http://schemas.microsoft.com/office/drawing/2014/main" id="{47692860-E6EB-8E9D-E46B-FFCE0417819D}"/>
                  </a:ext>
                </a:extLst>
              </p:cNvPr>
              <p:cNvSpPr/>
              <p:nvPr/>
            </p:nvSpPr>
            <p:spPr>
              <a:xfrm>
                <a:off x="7898130" y="1002950"/>
                <a:ext cx="149710" cy="2624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Tree>
    <p:extLst>
      <p:ext uri="{BB962C8B-B14F-4D97-AF65-F5344CB8AC3E}">
        <p14:creationId xmlns:p14="http://schemas.microsoft.com/office/powerpoint/2010/main" val="2365434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500"/>
                                        <p:tgtEl>
                                          <p:spTgt spid="3">
                                            <p:txEl>
                                              <p:pRg st="2" end="2"/>
                                            </p:txEl>
                                          </p:spTgt>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500"/>
                                        <p:tgtEl>
                                          <p:spTgt spid="3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fade">
                                      <p:cBhvr>
                                        <p:cTn id="37" dur="500"/>
                                        <p:tgtEl>
                                          <p:spTgt spid="3">
                                            <p:txEl>
                                              <p:pRg st="3" end="3"/>
                                            </p:txEl>
                                          </p:spTgt>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500"/>
                                        <p:tgtEl>
                                          <p:spTgt spid="3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
                                            <p:txEl>
                                              <p:pRg st="4" end="4"/>
                                            </p:txEl>
                                          </p:spTgt>
                                        </p:tgtEl>
                                        <p:attrNameLst>
                                          <p:attrName>style.visibility</p:attrName>
                                        </p:attrNameLst>
                                      </p:cBhvr>
                                      <p:to>
                                        <p:strVal val="visible"/>
                                      </p:to>
                                    </p:set>
                                    <p:animEffect transition="in" filter="fade">
                                      <p:cBhvr>
                                        <p:cTn id="46" dur="500"/>
                                        <p:tgtEl>
                                          <p:spTgt spid="3">
                                            <p:txEl>
                                              <p:pRg st="4" end="4"/>
                                            </p:txEl>
                                          </p:spTgt>
                                        </p:tgtEl>
                                      </p:cBhvr>
                                    </p:animEffec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Effect transition="in" filter="fade">
                                      <p:cBhvr>
                                        <p:cTn id="55" dur="500"/>
                                        <p:tgtEl>
                                          <p:spTgt spid="3">
                                            <p:txEl>
                                              <p:pRg st="5" end="5"/>
                                            </p:txEl>
                                          </p:spTgt>
                                        </p:tgtEl>
                                      </p:cBhvr>
                                    </p:animEffect>
                                  </p:childTnLst>
                                </p:cTn>
                              </p:par>
                            </p:childTnLst>
                          </p:cTn>
                        </p:par>
                        <p:par>
                          <p:cTn id="56" fill="hold">
                            <p:stCondLst>
                              <p:cond delay="500"/>
                            </p:stCondLst>
                            <p:childTnLst>
                              <p:par>
                                <p:cTn id="57" presetID="10" presetClass="entr" presetSubtype="0" fill="hold"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3">
                                            <p:txEl>
                                              <p:pRg st="6" end="6"/>
                                            </p:txEl>
                                          </p:spTgt>
                                        </p:tgtEl>
                                        <p:attrNameLst>
                                          <p:attrName>style.visibility</p:attrName>
                                        </p:attrNameLst>
                                      </p:cBhvr>
                                      <p:to>
                                        <p:strVal val="visible"/>
                                      </p:to>
                                    </p:set>
                                    <p:animEffect transition="in" filter="fade">
                                      <p:cBhvr>
                                        <p:cTn id="6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a:extLst>
              <a:ext uri="{FF2B5EF4-FFF2-40B4-BE49-F238E27FC236}">
                <a16:creationId xmlns:a16="http://schemas.microsoft.com/office/drawing/2014/main" id="{3A910AC7-E234-7E93-AD8C-550C1FDE96D5}"/>
              </a:ext>
            </a:extLst>
          </p:cNvPr>
          <p:cNvSpPr/>
          <p:nvPr/>
        </p:nvSpPr>
        <p:spPr>
          <a:xfrm>
            <a:off x="1745990" y="189374"/>
            <a:ext cx="5652020" cy="854246"/>
          </a:xfrm>
          <a:prstGeom prst="roundRect">
            <a:avLst/>
          </a:prstGeom>
          <a:solidFill>
            <a:schemeClr val="bg1"/>
          </a:solidFill>
          <a:ln w="28575">
            <a:solidFill>
              <a:srgbClr val="F79536"/>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Phase Two</a:t>
            </a:r>
          </a:p>
        </p:txBody>
      </p:sp>
      <p:pic>
        <p:nvPicPr>
          <p:cNvPr id="11" name="Picture 10">
            <a:extLst>
              <a:ext uri="{FF2B5EF4-FFF2-40B4-BE49-F238E27FC236}">
                <a16:creationId xmlns:a16="http://schemas.microsoft.com/office/drawing/2014/main" id="{2546CC61-1E9A-480C-A06B-FFF517D47D60}"/>
              </a:ext>
            </a:extLst>
          </p:cNvPr>
          <p:cNvPicPr>
            <a:picLocks noChangeAspect="1"/>
          </p:cNvPicPr>
          <p:nvPr/>
        </p:nvPicPr>
        <p:blipFill>
          <a:blip r:embed="rId3"/>
          <a:stretch>
            <a:fillRect/>
          </a:stretch>
        </p:blipFill>
        <p:spPr>
          <a:xfrm>
            <a:off x="976199" y="1540932"/>
            <a:ext cx="7191602" cy="4207087"/>
          </a:xfrm>
          <a:prstGeom prst="rect">
            <a:avLst/>
          </a:prstGeom>
        </p:spPr>
      </p:pic>
    </p:spTree>
    <p:extLst>
      <p:ext uri="{BB962C8B-B14F-4D97-AF65-F5344CB8AC3E}">
        <p14:creationId xmlns:p14="http://schemas.microsoft.com/office/powerpoint/2010/main" val="2149047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97468-4649-4B16-82BB-DFECD1A4A654}"/>
              </a:ext>
            </a:extLst>
          </p:cNvPr>
          <p:cNvSpPr>
            <a:spLocks noGrp="1"/>
          </p:cNvSpPr>
          <p:nvPr>
            <p:ph type="title"/>
          </p:nvPr>
        </p:nvSpPr>
        <p:spPr/>
        <p:txBody>
          <a:bodyPr/>
          <a:lstStyle/>
          <a:p>
            <a:pPr algn="ctr"/>
            <a:r>
              <a:rPr lang="en-GB" u="sng" dirty="0"/>
              <a:t>Pronunciation, segmenting and blending </a:t>
            </a:r>
          </a:p>
        </p:txBody>
      </p:sp>
      <p:sp>
        <p:nvSpPr>
          <p:cNvPr id="3" name="TextBox 2">
            <a:extLst>
              <a:ext uri="{FF2B5EF4-FFF2-40B4-BE49-F238E27FC236}">
                <a16:creationId xmlns:a16="http://schemas.microsoft.com/office/drawing/2014/main" id="{0C7A4EEB-582C-44EC-B74D-7CB995CEA1D7}"/>
              </a:ext>
            </a:extLst>
          </p:cNvPr>
          <p:cNvSpPr txBox="1"/>
          <p:nvPr/>
        </p:nvSpPr>
        <p:spPr>
          <a:xfrm>
            <a:off x="1524000" y="4322542"/>
            <a:ext cx="6333067" cy="1754326"/>
          </a:xfrm>
          <a:prstGeom prst="rect">
            <a:avLst/>
          </a:prstGeom>
          <a:noFill/>
        </p:spPr>
        <p:txBody>
          <a:bodyPr wrap="square" rtlCol="0">
            <a:spAutoFit/>
          </a:bodyPr>
          <a:lstStyle/>
          <a:p>
            <a:endParaRPr lang="en-GB" dirty="0"/>
          </a:p>
          <a:p>
            <a:endParaRPr lang="en-GB" dirty="0"/>
          </a:p>
          <a:p>
            <a:endParaRPr lang="en-GB" dirty="0"/>
          </a:p>
          <a:p>
            <a:endParaRPr lang="en-GB" dirty="0"/>
          </a:p>
          <a:p>
            <a:pPr algn="ctr"/>
            <a:r>
              <a:rPr lang="en-GB" dirty="0">
                <a:hlinkClick r:id="rId2"/>
              </a:rPr>
              <a:t>https://www.thomasjolyffe.warwickshire.sch.uk/phonics-7/</a:t>
            </a:r>
            <a:r>
              <a:rPr lang="en-GB" dirty="0"/>
              <a:t> </a:t>
            </a:r>
          </a:p>
          <a:p>
            <a:pPr algn="ctr"/>
            <a:endParaRPr lang="en-GB" dirty="0"/>
          </a:p>
        </p:txBody>
      </p:sp>
      <p:pic>
        <p:nvPicPr>
          <p:cNvPr id="2050" name="Picture 2" descr="jolly phonics | Balancing yin Miao yang Meow">
            <a:extLst>
              <a:ext uri="{FF2B5EF4-FFF2-40B4-BE49-F238E27FC236}">
                <a16:creationId xmlns:a16="http://schemas.microsoft.com/office/drawing/2014/main" id="{8EA57109-0CB0-4A0C-A19E-337F3AB4E8F4}"/>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6489"/>
          <a:stretch/>
        </p:blipFill>
        <p:spPr bwMode="auto">
          <a:xfrm>
            <a:off x="2861733" y="1658295"/>
            <a:ext cx="3191723" cy="239470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87CB8B0-F8AA-4B76-A1EA-9FB967C2F793}"/>
              </a:ext>
            </a:extLst>
          </p:cNvPr>
          <p:cNvSpPr txBox="1"/>
          <p:nvPr/>
        </p:nvSpPr>
        <p:spPr>
          <a:xfrm>
            <a:off x="2708010" y="4795429"/>
            <a:ext cx="3162478" cy="535899"/>
          </a:xfrm>
          <a:prstGeom prst="rect">
            <a:avLst/>
          </a:prstGeom>
          <a:noFill/>
        </p:spPr>
        <p:txBody>
          <a:bodyPr wrap="square" rtlCol="0">
            <a:spAutoFit/>
          </a:bodyPr>
          <a:lstStyle/>
          <a:p>
            <a:endParaRPr lang="en-GB" dirty="0"/>
          </a:p>
        </p:txBody>
      </p:sp>
      <p:pic>
        <p:nvPicPr>
          <p:cNvPr id="5" name="Picture 4">
            <a:extLst>
              <a:ext uri="{FF2B5EF4-FFF2-40B4-BE49-F238E27FC236}">
                <a16:creationId xmlns:a16="http://schemas.microsoft.com/office/drawing/2014/main" id="{C82EA5DF-4D1E-4120-A029-C9EB8CB060EA}"/>
              </a:ext>
            </a:extLst>
          </p:cNvPr>
          <p:cNvPicPr>
            <a:picLocks noChangeAspect="1"/>
          </p:cNvPicPr>
          <p:nvPr/>
        </p:nvPicPr>
        <p:blipFill rotWithShape="1">
          <a:blip r:embed="rId4"/>
          <a:srcRect l="70741" t="40979" r="11111" b="42451"/>
          <a:stretch/>
        </p:blipFill>
        <p:spPr>
          <a:xfrm>
            <a:off x="3374434" y="3774827"/>
            <a:ext cx="2385602" cy="1095430"/>
          </a:xfrm>
          <a:prstGeom prst="rect">
            <a:avLst/>
          </a:prstGeom>
        </p:spPr>
      </p:pic>
      <p:pic>
        <p:nvPicPr>
          <p:cNvPr id="2056" name="Picture 8" descr="Wrong mark illustration, red cross sign, symbol of no or decline - Vector  Stock Vector | Adobe Stock">
            <a:extLst>
              <a:ext uri="{FF2B5EF4-FFF2-40B4-BE49-F238E27FC236}">
                <a16:creationId xmlns:a16="http://schemas.microsoft.com/office/drawing/2014/main" id="{4ECC6C17-0739-45B9-B1E9-DDA4CE2619D6}"/>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21282" t="23851" r="23728" b="12289"/>
          <a:stretch/>
        </p:blipFill>
        <p:spPr bwMode="auto">
          <a:xfrm>
            <a:off x="5998362" y="3875951"/>
            <a:ext cx="856196" cy="994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9027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245FA-8E90-440A-A4F7-200FEFB85481}"/>
              </a:ext>
            </a:extLst>
          </p:cNvPr>
          <p:cNvSpPr>
            <a:spLocks noGrp="1"/>
          </p:cNvSpPr>
          <p:nvPr>
            <p:ph type="title"/>
          </p:nvPr>
        </p:nvSpPr>
        <p:spPr/>
        <p:txBody>
          <a:bodyPr/>
          <a:lstStyle/>
          <a:p>
            <a:r>
              <a:rPr lang="en-GB" u="sng" dirty="0"/>
              <a:t>Tricky Words</a:t>
            </a:r>
          </a:p>
        </p:txBody>
      </p:sp>
      <p:sp>
        <p:nvSpPr>
          <p:cNvPr id="5" name="TextBox 4">
            <a:extLst>
              <a:ext uri="{FF2B5EF4-FFF2-40B4-BE49-F238E27FC236}">
                <a16:creationId xmlns:a16="http://schemas.microsoft.com/office/drawing/2014/main" id="{7ECD011E-C66A-4EEF-861C-DFDF47E919F9}"/>
              </a:ext>
            </a:extLst>
          </p:cNvPr>
          <p:cNvSpPr txBox="1"/>
          <p:nvPr/>
        </p:nvSpPr>
        <p:spPr>
          <a:xfrm>
            <a:off x="1087435" y="1841309"/>
            <a:ext cx="6959600" cy="3539430"/>
          </a:xfrm>
          <a:prstGeom prst="rect">
            <a:avLst/>
          </a:prstGeom>
          <a:noFill/>
        </p:spPr>
        <p:txBody>
          <a:bodyPr wrap="square" rtlCol="0">
            <a:spAutoFit/>
          </a:bodyPr>
          <a:lstStyle/>
          <a:p>
            <a:pPr marL="342900" indent="-342900">
              <a:buFont typeface="Wingdings" panose="05000000000000000000" pitchFamily="2" charset="2"/>
              <a:buChar char="v"/>
            </a:pPr>
            <a:r>
              <a:rPr lang="en-GB" sz="2800" dirty="0"/>
              <a:t>Common exception words (tricky words) can’t be decoded using normal phonic rules. Children just have to learn them!</a:t>
            </a:r>
          </a:p>
          <a:p>
            <a:pPr marL="342900" indent="-342900">
              <a:buFont typeface="Wingdings" panose="05000000000000000000" pitchFamily="2" charset="2"/>
              <a:buChar char="v"/>
            </a:pPr>
            <a:endParaRPr lang="en-GB" sz="2800" dirty="0"/>
          </a:p>
          <a:p>
            <a:pPr marL="342900" indent="-342900">
              <a:buFont typeface="Wingdings" panose="05000000000000000000" pitchFamily="2" charset="2"/>
              <a:buChar char="v"/>
            </a:pPr>
            <a:r>
              <a:rPr lang="en-GB" sz="2800" dirty="0"/>
              <a:t>Some examples are, ‘</a:t>
            </a:r>
            <a:r>
              <a:rPr lang="en-GB" sz="2800" b="1" dirty="0"/>
              <a:t>I’</a:t>
            </a:r>
            <a:r>
              <a:rPr lang="en-GB" sz="2800" dirty="0"/>
              <a:t>,</a:t>
            </a:r>
            <a:r>
              <a:rPr lang="en-GB" sz="2800" b="1" dirty="0"/>
              <a:t> ‘to’ </a:t>
            </a:r>
            <a:r>
              <a:rPr lang="en-GB" sz="2800" dirty="0"/>
              <a:t>and </a:t>
            </a:r>
            <a:r>
              <a:rPr lang="en-GB" sz="2800" b="1" dirty="0"/>
              <a:t>‘the’ </a:t>
            </a:r>
          </a:p>
          <a:p>
            <a:pPr marL="342900" indent="-342900">
              <a:buFont typeface="Wingdings" panose="05000000000000000000" pitchFamily="2" charset="2"/>
              <a:buChar char="v"/>
            </a:pPr>
            <a:endParaRPr lang="en-GB" sz="2800" dirty="0"/>
          </a:p>
          <a:p>
            <a:pPr marL="342900" indent="-342900">
              <a:buFont typeface="Wingdings" panose="05000000000000000000" pitchFamily="2" charset="2"/>
              <a:buChar char="v"/>
            </a:pPr>
            <a:r>
              <a:rPr lang="en-GB" sz="2800" dirty="0"/>
              <a:t>Each phase has a new set of tricky words. </a:t>
            </a:r>
          </a:p>
        </p:txBody>
      </p:sp>
    </p:spTree>
    <p:extLst>
      <p:ext uri="{BB962C8B-B14F-4D97-AF65-F5344CB8AC3E}">
        <p14:creationId xmlns:p14="http://schemas.microsoft.com/office/powerpoint/2010/main" val="8987545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74A40-F525-427A-ACB0-624555C44DCC}"/>
              </a:ext>
            </a:extLst>
          </p:cNvPr>
          <p:cNvSpPr>
            <a:spLocks noGrp="1"/>
          </p:cNvSpPr>
          <p:nvPr>
            <p:ph type="title"/>
          </p:nvPr>
        </p:nvSpPr>
        <p:spPr>
          <a:xfrm>
            <a:off x="461962" y="861485"/>
            <a:ext cx="8220075" cy="994306"/>
          </a:xfrm>
        </p:spPr>
        <p:txBody>
          <a:bodyPr/>
          <a:lstStyle/>
          <a:p>
            <a:r>
              <a:rPr lang="en-GB" u="sng" dirty="0"/>
              <a:t>Support for you</a:t>
            </a:r>
          </a:p>
        </p:txBody>
      </p:sp>
      <p:sp>
        <p:nvSpPr>
          <p:cNvPr id="3" name="TextBox 2">
            <a:extLst>
              <a:ext uri="{FF2B5EF4-FFF2-40B4-BE49-F238E27FC236}">
                <a16:creationId xmlns:a16="http://schemas.microsoft.com/office/drawing/2014/main" id="{68CD4FA2-41CD-452E-BF1C-4E4091B38B91}"/>
              </a:ext>
            </a:extLst>
          </p:cNvPr>
          <p:cNvSpPr txBox="1"/>
          <p:nvPr/>
        </p:nvSpPr>
        <p:spPr>
          <a:xfrm>
            <a:off x="778933" y="1855791"/>
            <a:ext cx="7586132" cy="4801314"/>
          </a:xfrm>
          <a:prstGeom prst="rect">
            <a:avLst/>
          </a:prstGeom>
          <a:noFill/>
        </p:spPr>
        <p:txBody>
          <a:bodyPr wrap="square" rtlCol="0">
            <a:spAutoFit/>
          </a:bodyPr>
          <a:lstStyle/>
          <a:p>
            <a:pPr marL="285750" indent="-285750">
              <a:buFont typeface="Wingdings" panose="05000000000000000000" pitchFamily="2" charset="2"/>
              <a:buChar char="v"/>
            </a:pPr>
            <a:r>
              <a:rPr lang="en-GB" sz="3200" dirty="0"/>
              <a:t>Reception website – Phonics page</a:t>
            </a:r>
          </a:p>
          <a:p>
            <a:r>
              <a:rPr lang="en-GB" sz="3200" dirty="0"/>
              <a:t> </a:t>
            </a:r>
          </a:p>
          <a:p>
            <a:pPr marL="285750" indent="-285750">
              <a:buFont typeface="Wingdings" panose="05000000000000000000" pitchFamily="2" charset="2"/>
              <a:buChar char="v"/>
            </a:pPr>
            <a:r>
              <a:rPr lang="en-GB" sz="3200" dirty="0"/>
              <a:t>Weekly parent’s planning with sounds and tricky words to learn</a:t>
            </a:r>
          </a:p>
          <a:p>
            <a:endParaRPr lang="en-GB" sz="3200" dirty="0"/>
          </a:p>
          <a:p>
            <a:pPr marL="285750" indent="-285750">
              <a:buFont typeface="Wingdings" panose="05000000000000000000" pitchFamily="2" charset="2"/>
              <a:buChar char="v"/>
            </a:pPr>
            <a:r>
              <a:rPr lang="en-GB" sz="3200" dirty="0"/>
              <a:t>Teach Your Monster to read app </a:t>
            </a:r>
          </a:p>
          <a:p>
            <a:endParaRPr lang="en-GB" sz="3200" dirty="0"/>
          </a:p>
          <a:p>
            <a:pPr marL="285750" indent="-285750">
              <a:buFont typeface="Wingdings" panose="05000000000000000000" pitchFamily="2" charset="2"/>
              <a:buChar char="v"/>
            </a:pPr>
            <a:r>
              <a:rPr lang="en-GB" sz="3200" dirty="0"/>
              <a:t>Reading diary – to record reading at home to help us track progress. </a:t>
            </a:r>
          </a:p>
          <a:p>
            <a:pPr marL="285750" indent="-285750">
              <a:buFont typeface="Wingdings" panose="05000000000000000000" pitchFamily="2" charset="2"/>
              <a:buChar char="v"/>
            </a:pPr>
            <a:endParaRPr lang="en-GB" dirty="0"/>
          </a:p>
        </p:txBody>
      </p:sp>
    </p:spTree>
    <p:extLst>
      <p:ext uri="{BB962C8B-B14F-4D97-AF65-F5344CB8AC3E}">
        <p14:creationId xmlns:p14="http://schemas.microsoft.com/office/powerpoint/2010/main" val="32561328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Oval 22">
            <a:extLst>
              <a:ext uri="{FF2B5EF4-FFF2-40B4-BE49-F238E27FC236}">
                <a16:creationId xmlns:a16="http://schemas.microsoft.com/office/drawing/2014/main" id="{3B14A9FA-5BB0-6D15-1898-8FB6D8168215}"/>
              </a:ext>
            </a:extLst>
          </p:cNvPr>
          <p:cNvSpPr/>
          <p:nvPr/>
        </p:nvSpPr>
        <p:spPr>
          <a:xfrm>
            <a:off x="1476135" y="1508760"/>
            <a:ext cx="2324835" cy="2324835"/>
          </a:xfrm>
          <a:prstGeom prst="ellipse">
            <a:avLst/>
          </a:prstGeom>
          <a:solidFill>
            <a:srgbClr val="18A0DB">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B7AF32FF-C64F-8DE4-AC22-C494DD1B0894}"/>
              </a:ext>
            </a:extLst>
          </p:cNvPr>
          <p:cNvSpPr/>
          <p:nvPr/>
        </p:nvSpPr>
        <p:spPr>
          <a:xfrm>
            <a:off x="5533196" y="1432635"/>
            <a:ext cx="2366727" cy="2366727"/>
          </a:xfrm>
          <a:prstGeom prst="ellipse">
            <a:avLst/>
          </a:prstGeom>
          <a:solidFill>
            <a:srgbClr val="18A0DB">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5CC0A39B-78B0-0A0F-DF59-0669688A297D}"/>
              </a:ext>
            </a:extLst>
          </p:cNvPr>
          <p:cNvSpPr/>
          <p:nvPr/>
        </p:nvSpPr>
        <p:spPr>
          <a:xfrm>
            <a:off x="3527146" y="4067531"/>
            <a:ext cx="1998516" cy="1998516"/>
          </a:xfrm>
          <a:prstGeom prst="ellipse">
            <a:avLst/>
          </a:prstGeom>
          <a:solidFill>
            <a:srgbClr val="18A0DB">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 Box">
            <a:extLst>
              <a:ext uri="{FF2B5EF4-FFF2-40B4-BE49-F238E27FC236}">
                <a16:creationId xmlns:a16="http://schemas.microsoft.com/office/drawing/2014/main" id="{3A910AC7-E234-7E93-AD8C-550C1FDE96D5}"/>
              </a:ext>
            </a:extLst>
          </p:cNvPr>
          <p:cNvSpPr/>
          <p:nvPr/>
        </p:nvSpPr>
        <p:spPr>
          <a:xfrm>
            <a:off x="1458781" y="189374"/>
            <a:ext cx="6226435" cy="854246"/>
          </a:xfrm>
          <a:prstGeom prst="roundRect">
            <a:avLst/>
          </a:prstGeom>
          <a:solidFill>
            <a:schemeClr val="bg1"/>
          </a:solidFill>
          <a:ln w="28575">
            <a:solidFill>
              <a:srgbClr val="0076B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600" b="1" dirty="0">
                <a:solidFill>
                  <a:sysClr val="windowText" lastClr="000000"/>
                </a:solidFill>
              </a:rPr>
              <a:t>Helping Your Child at Home</a:t>
            </a:r>
          </a:p>
        </p:txBody>
      </p:sp>
      <p:pic>
        <p:nvPicPr>
          <p:cNvPr id="9" name="Picture 8">
            <a:extLst>
              <a:ext uri="{FF2B5EF4-FFF2-40B4-BE49-F238E27FC236}">
                <a16:creationId xmlns:a16="http://schemas.microsoft.com/office/drawing/2014/main" id="{50193DAC-A530-CF24-F40A-FB921CB76E9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011" t="-28299" r="15213" b="-1"/>
          <a:stretch/>
        </p:blipFill>
        <p:spPr>
          <a:xfrm>
            <a:off x="5368315" y="2708517"/>
            <a:ext cx="1355147" cy="1355147"/>
          </a:xfrm>
          <a:prstGeom prst="ellipse">
            <a:avLst/>
          </a:prstGeom>
          <a:ln w="28575">
            <a:solidFill>
              <a:schemeClr val="bg1"/>
            </a:solidFill>
          </a:ln>
        </p:spPr>
      </p:pic>
      <p:pic>
        <p:nvPicPr>
          <p:cNvPr id="11" name="Picture 10">
            <a:extLst>
              <a:ext uri="{FF2B5EF4-FFF2-40B4-BE49-F238E27FC236}">
                <a16:creationId xmlns:a16="http://schemas.microsoft.com/office/drawing/2014/main" id="{CB059BCD-65BD-7995-4B48-CCB5338C36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170413">
            <a:off x="1132371" y="1782557"/>
            <a:ext cx="1354585" cy="1915649"/>
          </a:xfrm>
          <a:prstGeom prst="rect">
            <a:avLst/>
          </a:prstGeom>
          <a:ln>
            <a:solidFill>
              <a:schemeClr val="bg2">
                <a:lumMod val="75000"/>
              </a:schemeClr>
            </a:solidFill>
          </a:ln>
        </p:spPr>
      </p:pic>
      <p:pic>
        <p:nvPicPr>
          <p:cNvPr id="13" name="Picture 12">
            <a:extLst>
              <a:ext uri="{FF2B5EF4-FFF2-40B4-BE49-F238E27FC236}">
                <a16:creationId xmlns:a16="http://schemas.microsoft.com/office/drawing/2014/main" id="{09BFC1B5-6A53-1597-A29A-FD2876ACA7B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20632">
            <a:off x="2657706" y="2109698"/>
            <a:ext cx="1783756" cy="1261365"/>
          </a:xfrm>
          <a:prstGeom prst="rect">
            <a:avLst/>
          </a:prstGeom>
          <a:ln>
            <a:solidFill>
              <a:schemeClr val="bg2">
                <a:lumMod val="75000"/>
              </a:schemeClr>
            </a:solidFill>
          </a:ln>
        </p:spPr>
      </p:pic>
      <p:pic>
        <p:nvPicPr>
          <p:cNvPr id="15" name="Picture 14">
            <a:extLst>
              <a:ext uri="{FF2B5EF4-FFF2-40B4-BE49-F238E27FC236}">
                <a16:creationId xmlns:a16="http://schemas.microsoft.com/office/drawing/2014/main" id="{DAF74B63-E3E7-E17E-0B93-EB3A618CF39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8338" r="1428" b="20740"/>
          <a:stretch/>
        </p:blipFill>
        <p:spPr>
          <a:xfrm>
            <a:off x="6592158" y="1287663"/>
            <a:ext cx="1340044" cy="1355147"/>
          </a:xfrm>
          <a:prstGeom prst="ellipse">
            <a:avLst/>
          </a:prstGeom>
          <a:ln w="28575">
            <a:solidFill>
              <a:schemeClr val="bg1"/>
            </a:solidFill>
          </a:ln>
        </p:spPr>
      </p:pic>
      <p:sp>
        <p:nvSpPr>
          <p:cNvPr id="20" name="Text Box">
            <a:extLst>
              <a:ext uri="{FF2B5EF4-FFF2-40B4-BE49-F238E27FC236}">
                <a16:creationId xmlns:a16="http://schemas.microsoft.com/office/drawing/2014/main" id="{7A669BEA-C182-DFA1-1006-EA50A2511FC4}"/>
              </a:ext>
            </a:extLst>
          </p:cNvPr>
          <p:cNvSpPr/>
          <p:nvPr/>
        </p:nvSpPr>
        <p:spPr>
          <a:xfrm>
            <a:off x="1742642" y="2511168"/>
            <a:ext cx="1657777" cy="1835663"/>
          </a:xfrm>
          <a:prstGeom prst="roundRect">
            <a:avLst>
              <a:gd name="adj" fmla="val 25225"/>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use ideas we have provided, make it fun! </a:t>
            </a:r>
          </a:p>
        </p:txBody>
      </p:sp>
      <p:sp>
        <p:nvSpPr>
          <p:cNvPr id="21" name="Text Box">
            <a:extLst>
              <a:ext uri="{FF2B5EF4-FFF2-40B4-BE49-F238E27FC236}">
                <a16:creationId xmlns:a16="http://schemas.microsoft.com/office/drawing/2014/main" id="{3DE18427-11B0-9439-4FE8-3B41A6D35447}"/>
              </a:ext>
            </a:extLst>
          </p:cNvPr>
          <p:cNvSpPr/>
          <p:nvPr/>
        </p:nvSpPr>
        <p:spPr>
          <a:xfrm>
            <a:off x="5370783" y="2032016"/>
            <a:ext cx="2705358" cy="1221590"/>
          </a:xfrm>
          <a:prstGeom prst="roundRect">
            <a:avLst>
              <a:gd name="adj" fmla="val 25225"/>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solidFill>
                  <a:sysClr val="windowText" lastClr="000000"/>
                </a:solidFill>
              </a:rPr>
              <a:t>provide opportunities for mark making and writing</a:t>
            </a:r>
          </a:p>
        </p:txBody>
      </p:sp>
      <p:sp>
        <p:nvSpPr>
          <p:cNvPr id="22" name="Text Box">
            <a:extLst>
              <a:ext uri="{FF2B5EF4-FFF2-40B4-BE49-F238E27FC236}">
                <a16:creationId xmlns:a16="http://schemas.microsoft.com/office/drawing/2014/main" id="{32F972AF-C7C1-9827-6E25-F9D79EC18A69}"/>
              </a:ext>
            </a:extLst>
          </p:cNvPr>
          <p:cNvSpPr/>
          <p:nvPr/>
        </p:nvSpPr>
        <p:spPr>
          <a:xfrm>
            <a:off x="4379910" y="4671288"/>
            <a:ext cx="3994524" cy="899049"/>
          </a:xfrm>
          <a:prstGeom prst="roundRect">
            <a:avLst>
              <a:gd name="adj" fmla="val 25225"/>
            </a:avLst>
          </a:prstGeom>
          <a:solidFill>
            <a:schemeClr val="bg1"/>
          </a:solidFill>
          <a:ln w="28575">
            <a:solidFill>
              <a:srgbClr val="47B1E5"/>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3" algn="ctr"/>
            <a:r>
              <a:rPr lang="en-GB" dirty="0">
                <a:solidFill>
                  <a:sysClr val="windowText" lastClr="000000"/>
                </a:solidFill>
              </a:rPr>
              <a:t>provide opportunities for reading</a:t>
            </a:r>
          </a:p>
        </p:txBody>
      </p:sp>
      <p:pic>
        <p:nvPicPr>
          <p:cNvPr id="19" name="Picture 18">
            <a:extLst>
              <a:ext uri="{FF2B5EF4-FFF2-40B4-BE49-F238E27FC236}">
                <a16:creationId xmlns:a16="http://schemas.microsoft.com/office/drawing/2014/main" id="{19935965-C37A-DC50-97E8-FF4448AC52A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68894" y="4206142"/>
            <a:ext cx="1916881" cy="1626551"/>
          </a:xfrm>
          <a:prstGeom prst="rect">
            <a:avLst/>
          </a:prstGeom>
        </p:spPr>
      </p:pic>
    </p:spTree>
    <p:extLst>
      <p:ext uri="{BB962C8B-B14F-4D97-AF65-F5344CB8AC3E}">
        <p14:creationId xmlns:p14="http://schemas.microsoft.com/office/powerpoint/2010/main" val="428712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par>
                                <p:cTn id="11" presetID="10"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childTnLst>
                          </p:cTn>
                        </p:par>
                        <p:par>
                          <p:cTn id="41" fill="hold">
                            <p:stCondLst>
                              <p:cond delay="500"/>
                            </p:stCondLst>
                            <p:childTnLst>
                              <p:par>
                                <p:cTn id="42" presetID="10" presetClass="entr" presetSubtype="0" fill="hold" grpId="0"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0" grpId="0" animBg="1"/>
      <p:bldP spid="21" grpId="0" animBg="1"/>
      <p:bldP spid="2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6D7AE7-2BEC-42EA-A354-4634BE7B79EB}"/>
              </a:ext>
            </a:extLst>
          </p:cNvPr>
          <p:cNvSpPr txBox="1"/>
          <p:nvPr/>
        </p:nvSpPr>
        <p:spPr>
          <a:xfrm>
            <a:off x="1295400" y="793950"/>
            <a:ext cx="6434666" cy="4944533"/>
          </a:xfrm>
          <a:prstGeom prst="rect">
            <a:avLst/>
          </a:prstGeom>
          <a:solidFill>
            <a:schemeClr val="bg1"/>
          </a:solidFill>
        </p:spPr>
        <p:txBody>
          <a:bodyPr wrap="square" rtlCol="0">
            <a:spAutoFit/>
          </a:bodyPr>
          <a:lstStyle/>
          <a:p>
            <a:endParaRPr lang="en-GB" dirty="0"/>
          </a:p>
        </p:txBody>
      </p:sp>
      <p:pic>
        <p:nvPicPr>
          <p:cNvPr id="3" name="Picture 2">
            <a:extLst>
              <a:ext uri="{FF2B5EF4-FFF2-40B4-BE49-F238E27FC236}">
                <a16:creationId xmlns:a16="http://schemas.microsoft.com/office/drawing/2014/main" id="{6E7B375D-AA85-4CA9-8FD2-74F6791C7846}"/>
              </a:ext>
            </a:extLst>
          </p:cNvPr>
          <p:cNvPicPr>
            <a:picLocks noChangeAspect="1"/>
          </p:cNvPicPr>
          <p:nvPr/>
        </p:nvPicPr>
        <p:blipFill rotWithShape="1">
          <a:blip r:embed="rId2"/>
          <a:srcRect l="48705" t="68226" r="40740" b="9437"/>
          <a:stretch/>
        </p:blipFill>
        <p:spPr>
          <a:xfrm>
            <a:off x="152400" y="5611482"/>
            <a:ext cx="1083733" cy="1153384"/>
          </a:xfrm>
          <a:prstGeom prst="rect">
            <a:avLst/>
          </a:prstGeom>
        </p:spPr>
      </p:pic>
      <p:pic>
        <p:nvPicPr>
          <p:cNvPr id="4" name="Picture 3">
            <a:extLst>
              <a:ext uri="{FF2B5EF4-FFF2-40B4-BE49-F238E27FC236}">
                <a16:creationId xmlns:a16="http://schemas.microsoft.com/office/drawing/2014/main" id="{2D4EF80A-2BFF-4933-8518-0F28028B5FF9}"/>
              </a:ext>
            </a:extLst>
          </p:cNvPr>
          <p:cNvPicPr>
            <a:picLocks noChangeAspect="1"/>
          </p:cNvPicPr>
          <p:nvPr/>
        </p:nvPicPr>
        <p:blipFill rotWithShape="1">
          <a:blip r:embed="rId2"/>
          <a:srcRect l="60927" t="68226" r="25925" b="9437"/>
          <a:stretch/>
        </p:blipFill>
        <p:spPr>
          <a:xfrm>
            <a:off x="7789333" y="5738483"/>
            <a:ext cx="1202267" cy="1026383"/>
          </a:xfrm>
          <a:prstGeom prst="rect">
            <a:avLst/>
          </a:prstGeom>
        </p:spPr>
      </p:pic>
      <p:sp>
        <p:nvSpPr>
          <p:cNvPr id="5" name="TextBox 4">
            <a:extLst>
              <a:ext uri="{FF2B5EF4-FFF2-40B4-BE49-F238E27FC236}">
                <a16:creationId xmlns:a16="http://schemas.microsoft.com/office/drawing/2014/main" id="{9DAA2161-F205-4851-8436-20D0BAA55BF2}"/>
              </a:ext>
            </a:extLst>
          </p:cNvPr>
          <p:cNvSpPr txBox="1"/>
          <p:nvPr/>
        </p:nvSpPr>
        <p:spPr>
          <a:xfrm>
            <a:off x="2184400" y="1659467"/>
            <a:ext cx="4859867" cy="2677656"/>
          </a:xfrm>
          <a:prstGeom prst="rect">
            <a:avLst/>
          </a:prstGeom>
          <a:noFill/>
        </p:spPr>
        <p:txBody>
          <a:bodyPr wrap="square" rtlCol="0">
            <a:spAutoFit/>
          </a:bodyPr>
          <a:lstStyle/>
          <a:p>
            <a:pPr algn="ctr"/>
            <a:endParaRPr lang="en-GB" sz="2800" dirty="0"/>
          </a:p>
          <a:p>
            <a:pPr algn="ctr"/>
            <a:r>
              <a:rPr lang="en-GB" sz="2800" dirty="0"/>
              <a:t>Thank you for you time</a:t>
            </a:r>
          </a:p>
          <a:p>
            <a:pPr algn="ctr"/>
            <a:endParaRPr lang="en-GB" sz="2800" dirty="0"/>
          </a:p>
          <a:p>
            <a:pPr algn="ctr"/>
            <a:r>
              <a:rPr lang="en-GB" sz="2800" dirty="0"/>
              <a:t>We hope it has been useful!</a:t>
            </a:r>
          </a:p>
          <a:p>
            <a:pPr algn="ctr"/>
            <a:endParaRPr lang="en-GB" sz="2800" dirty="0"/>
          </a:p>
          <a:p>
            <a:pPr algn="ctr"/>
            <a:endParaRPr lang="en-GB" sz="2800" dirty="0"/>
          </a:p>
        </p:txBody>
      </p:sp>
      <p:pic>
        <p:nvPicPr>
          <p:cNvPr id="3076" name="Picture 4" descr="smiley face svg happy face smile cut digital file instant download">
            <a:extLst>
              <a:ext uri="{FF2B5EF4-FFF2-40B4-BE49-F238E27FC236}">
                <a16:creationId xmlns:a16="http://schemas.microsoft.com/office/drawing/2014/main" id="{FA7D749F-F801-4A66-9ED9-E6C7EAAC21A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50304" y="3615266"/>
            <a:ext cx="843392" cy="843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8893146"/>
      </p:ext>
    </p:extLst>
  </p:cSld>
  <p:clrMapOvr>
    <a:masterClrMapping/>
  </p:clrMapOvr>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3B1C08F5-5315-487F-9B55-50747BA125B9}" vid="{591DCDC8-B5CB-40D9-895D-BF0BE3276CC9}"/>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B1C08F5-5315-487F-9B55-50747BA125B9}" vid="{CC6DB3A1-B424-437D-9AB2-DB05A7DEA75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450</TotalTime>
  <Words>493</Words>
  <Application>Microsoft Office PowerPoint</Application>
  <PresentationFormat>On-screen Show (4:3)</PresentationFormat>
  <Paragraphs>88</Paragraphs>
  <Slides>14</Slides>
  <Notes>8</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14</vt:i4>
      </vt:variant>
    </vt:vector>
  </HeadingPairs>
  <TitlesOfParts>
    <vt:vector size="21" baseType="lpstr">
      <vt:lpstr>Calibri</vt:lpstr>
      <vt:lpstr>Arial</vt:lpstr>
      <vt:lpstr>Twinkl</vt:lpstr>
      <vt:lpstr>Wingdings</vt:lpstr>
      <vt:lpstr>Roboto</vt:lpstr>
      <vt:lpstr>Slide Layouts</vt:lpstr>
      <vt:lpstr>Disclaimers/Guidance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Pronunciation, segmenting and blending </vt:lpstr>
      <vt:lpstr>Tricky Words</vt:lpstr>
      <vt:lpstr>Support for you</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Evie Crook</dc:creator>
  <cp:lastModifiedBy>I KASHANI TJP</cp:lastModifiedBy>
  <cp:revision>22</cp:revision>
  <dcterms:created xsi:type="dcterms:W3CDTF">2023-03-07T16:55:43Z</dcterms:created>
  <dcterms:modified xsi:type="dcterms:W3CDTF">2025-09-10T15:31:02Z</dcterms:modified>
</cp:coreProperties>
</file>